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8288000" cy="10287000"/>
  <p:notesSz cx="6858000" cy="9144000"/>
  <p:embeddedFontLst>
    <p:embeddedFont>
      <p:font typeface="Abhaya Libre" charset="1" panose="02000503000000000000"/>
      <p:regular r:id="rId22"/>
    </p:embeddedFont>
    <p:embeddedFont>
      <p:font typeface="Abhaya Libre Bold" charset="1" panose="02000803000000000000"/>
      <p:regular r:id="rId23"/>
    </p:embeddedFont>
    <p:embeddedFont>
      <p:font typeface="Abhaya Libre Italics" charset="1" panose="0200050300000000000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8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0.jpeg" Type="http://schemas.openxmlformats.org/officeDocument/2006/relationships/image"/><Relationship Id="rId4" Target="../media/image11.jpeg" Type="http://schemas.openxmlformats.org/officeDocument/2006/relationships/image"/><Relationship Id="rId5" Target="../media/image12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Relationship Id="rId3" Target="../media/image20.jpeg" Type="http://schemas.openxmlformats.org/officeDocument/2006/relationships/image"/><Relationship Id="rId4" Target="../media/image21.jpeg" Type="http://schemas.openxmlformats.org/officeDocument/2006/relationships/image"/><Relationship Id="rId5" Target="../media/image22.jpeg" Type="http://schemas.openxmlformats.org/officeDocument/2006/relationships/image"/><Relationship Id="rId6" Target="../media/image23.jpeg" Type="http://schemas.openxmlformats.org/officeDocument/2006/relationships/image"/><Relationship Id="rId7" Target="../media/image24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Relationship Id="rId5" Target="../media/image28.png" Type="http://schemas.openxmlformats.org/officeDocument/2006/relationships/image"/><Relationship Id="rId6" Target="../media/image29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png" Type="http://schemas.openxmlformats.org/officeDocument/2006/relationships/image"/><Relationship Id="rId3" Target="../media/image36.svg" Type="http://schemas.openxmlformats.org/officeDocument/2006/relationships/image"/><Relationship Id="rId4" Target="../media/image37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png" Type="http://schemas.openxmlformats.org/officeDocument/2006/relationships/image"/><Relationship Id="rId3" Target="../media/image39.png" Type="http://schemas.openxmlformats.org/officeDocument/2006/relationships/image"/><Relationship Id="rId4" Target="../media/image40.png" Type="http://schemas.openxmlformats.org/officeDocument/2006/relationships/image"/><Relationship Id="rId5" Target="../media/image41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png" Type="http://schemas.openxmlformats.org/officeDocument/2006/relationships/image"/><Relationship Id="rId3" Target="../media/image43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D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8561133" y="1985801"/>
            <a:ext cx="23033508" cy="6315397"/>
            <a:chOff x="0" y="0"/>
            <a:chExt cx="2343953" cy="6426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43953" cy="642672"/>
            </a:xfrm>
            <a:custGeom>
              <a:avLst/>
              <a:gdLst/>
              <a:ahLst/>
              <a:cxnLst/>
              <a:rect r="r" b="b" t="t" l="l"/>
              <a:pathLst>
                <a:path h="642672" w="2343953">
                  <a:moveTo>
                    <a:pt x="2140753" y="0"/>
                  </a:moveTo>
                  <a:cubicBezTo>
                    <a:pt x="2252977" y="0"/>
                    <a:pt x="2343953" y="143867"/>
                    <a:pt x="2343953" y="321336"/>
                  </a:cubicBezTo>
                  <a:cubicBezTo>
                    <a:pt x="2343953" y="498805"/>
                    <a:pt x="2252977" y="642672"/>
                    <a:pt x="2140753" y="642672"/>
                  </a:cubicBezTo>
                  <a:lnTo>
                    <a:pt x="203200" y="642672"/>
                  </a:lnTo>
                  <a:cubicBezTo>
                    <a:pt x="90976" y="642672"/>
                    <a:pt x="0" y="498805"/>
                    <a:pt x="0" y="321336"/>
                  </a:cubicBezTo>
                  <a:cubicBezTo>
                    <a:pt x="0" y="143867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6D4B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343953" cy="6902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1123027" y="5775506"/>
            <a:ext cx="16136273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13202701" y="7903691"/>
            <a:ext cx="4527626" cy="1835746"/>
          </a:xfrm>
          <a:custGeom>
            <a:avLst/>
            <a:gdLst/>
            <a:ahLst/>
            <a:cxnLst/>
            <a:rect r="r" b="b" t="t" l="l"/>
            <a:pathLst>
              <a:path h="1835746" w="4527626">
                <a:moveTo>
                  <a:pt x="0" y="0"/>
                </a:moveTo>
                <a:lnTo>
                  <a:pt x="4527626" y="0"/>
                </a:lnTo>
                <a:lnTo>
                  <a:pt x="4527626" y="1835747"/>
                </a:lnTo>
                <a:lnTo>
                  <a:pt x="0" y="18357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3308783" y="322178"/>
            <a:ext cx="11811639" cy="711123"/>
            <a:chOff x="0" y="0"/>
            <a:chExt cx="3203898" cy="19289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203898" cy="192892"/>
            </a:xfrm>
            <a:custGeom>
              <a:avLst/>
              <a:gdLst/>
              <a:ahLst/>
              <a:cxnLst/>
              <a:rect r="r" b="b" t="t" l="l"/>
              <a:pathLst>
                <a:path h="192892" w="3203898">
                  <a:moveTo>
                    <a:pt x="3000698" y="0"/>
                  </a:moveTo>
                  <a:cubicBezTo>
                    <a:pt x="3112923" y="0"/>
                    <a:pt x="3203898" y="43180"/>
                    <a:pt x="3203898" y="96446"/>
                  </a:cubicBezTo>
                  <a:cubicBezTo>
                    <a:pt x="3203898" y="149711"/>
                    <a:pt x="3112923" y="192892"/>
                    <a:pt x="3000698" y="192892"/>
                  </a:cubicBezTo>
                  <a:lnTo>
                    <a:pt x="203200" y="192892"/>
                  </a:lnTo>
                  <a:cubicBezTo>
                    <a:pt x="90976" y="192892"/>
                    <a:pt x="0" y="149711"/>
                    <a:pt x="0" y="96446"/>
                  </a:cubicBezTo>
                  <a:cubicBezTo>
                    <a:pt x="0" y="43180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3203898" cy="2309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0" y="3039804"/>
            <a:ext cx="18288000" cy="2103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73"/>
              </a:lnSpc>
              <a:spcBef>
                <a:spcPct val="0"/>
              </a:spcBef>
            </a:pPr>
            <a:r>
              <a:rPr lang="en-US" sz="6052" spc="605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Matematyka na śniadanie – analiza bezpiecznego lądowania jajka na patelnie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281140" y="6202696"/>
            <a:ext cx="9725720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 spc="239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Marlena Fabińska 3DP1 z IV liceum ogólnokształcącego w Łodzi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32053" y="230292"/>
            <a:ext cx="17955947" cy="8017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28"/>
              </a:lnSpc>
              <a:spcBef>
                <a:spcPct val="0"/>
              </a:spcBef>
            </a:pPr>
            <a:r>
              <a:rPr lang="en-US" sz="4591" spc="459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Konkurs na eksperyment matematyczny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D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709945" y="0"/>
            <a:ext cx="6286128" cy="9963604"/>
          </a:xfrm>
          <a:custGeom>
            <a:avLst/>
            <a:gdLst/>
            <a:ahLst/>
            <a:cxnLst/>
            <a:rect r="r" b="b" t="t" l="l"/>
            <a:pathLst>
              <a:path h="9963604" w="6286128">
                <a:moveTo>
                  <a:pt x="0" y="0"/>
                </a:moveTo>
                <a:lnTo>
                  <a:pt x="6286129" y="0"/>
                </a:lnTo>
                <a:lnTo>
                  <a:pt x="6286129" y="9963604"/>
                </a:lnTo>
                <a:lnTo>
                  <a:pt x="0" y="99636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433744" y="3404059"/>
            <a:ext cx="13420513" cy="3374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00"/>
              </a:lnSpc>
              <a:spcBef>
                <a:spcPct val="0"/>
              </a:spcBef>
            </a:pPr>
            <a:r>
              <a:rPr lang="en-US" b="true" sz="4786" spc="478">
                <a:solidFill>
                  <a:srgbClr val="000000"/>
                </a:solidFill>
                <a:latin typeface="Abhaya Libre Bold"/>
                <a:ea typeface="Abhaya Libre Bold"/>
                <a:cs typeface="Abhaya Libre Bold"/>
                <a:sym typeface="Abhaya Libre Bold"/>
              </a:rPr>
              <a:t>Pytanie badawcze</a:t>
            </a:r>
            <a:r>
              <a:rPr lang="en-US" sz="4786" spc="478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: Z jakiej maksymalnej wysokości można upuścić surowe jajko na patelnię tak, aby żółtko pozostało nienaruszone (nie pękło)? </a:t>
            </a:r>
          </a:p>
        </p:txBody>
      </p:sp>
    </p:spTree>
  </p:cSld>
  <p:clrMapOvr>
    <a:masterClrMapping/>
  </p:clrMapOvr>
  <p:transition spd="fast">
    <p:push dir="u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D4B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746112" y="-2294617"/>
            <a:ext cx="10795776" cy="13287109"/>
            <a:chOff x="0" y="0"/>
            <a:chExt cx="6604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0400" cy="812800"/>
            </a:xfrm>
            <a:custGeom>
              <a:avLst/>
              <a:gdLst/>
              <a:ahLst/>
              <a:cxnLst/>
              <a:rect r="r" b="b" t="t" l="l"/>
              <a:pathLst>
                <a:path h="812800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FFEDD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79375"/>
              <a:ext cx="660400" cy="733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2246153"/>
            <a:ext cx="18288000" cy="54296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89"/>
              </a:lnSpc>
            </a:pPr>
            <a:r>
              <a:rPr lang="en-US" sz="5135" spc="513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 </a:t>
            </a:r>
          </a:p>
          <a:p>
            <a:pPr algn="ctr">
              <a:lnSpc>
                <a:spcPts val="7189"/>
              </a:lnSpc>
            </a:pPr>
            <a:r>
              <a:rPr lang="en-US" b="true" sz="5135" spc="513">
                <a:solidFill>
                  <a:srgbClr val="000000"/>
                </a:solidFill>
                <a:latin typeface="Abhaya Libre Bold"/>
                <a:ea typeface="Abhaya Libre Bold"/>
                <a:cs typeface="Abhaya Libre Bold"/>
                <a:sym typeface="Abhaya Libre Bold"/>
              </a:rPr>
              <a:t>Hipoteza:</a:t>
            </a:r>
            <a:r>
              <a:rPr lang="en-US" sz="5135" spc="513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 Maksymalna wysokość z jakiej można upuścić jajko tak aby żółtko pozostało nienaruszone wynosi około 30cm. </a:t>
            </a:r>
          </a:p>
          <a:p>
            <a:pPr algn="ctr">
              <a:lnSpc>
                <a:spcPts val="7189"/>
              </a:lnSpc>
            </a:pPr>
          </a:p>
          <a:p>
            <a:pPr algn="ctr">
              <a:lnSpc>
                <a:spcPts val="7469"/>
              </a:lnSpc>
              <a:spcBef>
                <a:spcPct val="0"/>
              </a:spcBef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7216037" y="7273194"/>
            <a:ext cx="3855926" cy="2411707"/>
          </a:xfrm>
          <a:custGeom>
            <a:avLst/>
            <a:gdLst/>
            <a:ahLst/>
            <a:cxnLst/>
            <a:rect r="r" b="b" t="t" l="l"/>
            <a:pathLst>
              <a:path h="2411707" w="3855926">
                <a:moveTo>
                  <a:pt x="0" y="0"/>
                </a:moveTo>
                <a:lnTo>
                  <a:pt x="3855926" y="0"/>
                </a:lnTo>
                <a:lnTo>
                  <a:pt x="3855926" y="2411707"/>
                </a:lnTo>
                <a:lnTo>
                  <a:pt x="0" y="24117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D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12463504" y="4439053"/>
            <a:ext cx="4615039" cy="6422997"/>
          </a:xfrm>
          <a:custGeom>
            <a:avLst/>
            <a:gdLst/>
            <a:ahLst/>
            <a:cxnLst/>
            <a:rect r="r" b="b" t="t" l="l"/>
            <a:pathLst>
              <a:path h="6422997" w="4615039">
                <a:moveTo>
                  <a:pt x="0" y="0"/>
                </a:moveTo>
                <a:lnTo>
                  <a:pt x="4615039" y="0"/>
                </a:lnTo>
                <a:lnTo>
                  <a:pt x="4615039" y="6422997"/>
                </a:lnTo>
                <a:lnTo>
                  <a:pt x="0" y="64229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4323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12309943" y="-529079"/>
            <a:ext cx="4922162" cy="6422997"/>
          </a:xfrm>
          <a:custGeom>
            <a:avLst/>
            <a:gdLst/>
            <a:ahLst/>
            <a:cxnLst/>
            <a:rect r="r" b="b" t="t" l="l"/>
            <a:pathLst>
              <a:path h="6422997" w="4922162">
                <a:moveTo>
                  <a:pt x="0" y="0"/>
                </a:moveTo>
                <a:lnTo>
                  <a:pt x="4922162" y="0"/>
                </a:lnTo>
                <a:lnTo>
                  <a:pt x="4922162" y="6422996"/>
                </a:lnTo>
                <a:lnTo>
                  <a:pt x="0" y="64229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234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567673" y="3119596"/>
            <a:ext cx="10402269" cy="5628783"/>
            <a:chOff x="0" y="0"/>
            <a:chExt cx="2739692" cy="148247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739692" cy="1482478"/>
            </a:xfrm>
            <a:custGeom>
              <a:avLst/>
              <a:gdLst/>
              <a:ahLst/>
              <a:cxnLst/>
              <a:rect r="r" b="b" t="t" l="l"/>
              <a:pathLst>
                <a:path h="1482478" w="2739692">
                  <a:moveTo>
                    <a:pt x="0" y="0"/>
                  </a:moveTo>
                  <a:lnTo>
                    <a:pt x="2739692" y="0"/>
                  </a:lnTo>
                  <a:lnTo>
                    <a:pt x="2739692" y="1482478"/>
                  </a:lnTo>
                  <a:lnTo>
                    <a:pt x="0" y="1482478"/>
                  </a:lnTo>
                  <a:close/>
                </a:path>
              </a:pathLst>
            </a:custGeom>
            <a:solidFill>
              <a:srgbClr val="AA8B7B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2739692" cy="15301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617334" y="3624625"/>
            <a:ext cx="11559525" cy="5123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96495" indent="-448247" lvl="1">
              <a:lnSpc>
                <a:spcPts val="5813"/>
              </a:lnSpc>
              <a:buFont typeface="Arial"/>
              <a:buChar char="•"/>
            </a:pPr>
            <a:r>
              <a:rPr lang="en-US" sz="4152" spc="415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40 tych samych jajek, rozmiar M, ściółkowe - najbardziej popularne, średnia wielkość</a:t>
            </a:r>
          </a:p>
          <a:p>
            <a:pPr algn="l" marL="896495" indent="-448247" lvl="1">
              <a:lnSpc>
                <a:spcPts val="5813"/>
              </a:lnSpc>
              <a:buFont typeface="Arial"/>
              <a:buChar char="•"/>
            </a:pPr>
            <a:r>
              <a:rPr lang="en-US" sz="4152" spc="415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Patelnia </a:t>
            </a:r>
          </a:p>
          <a:p>
            <a:pPr algn="l" marL="896495" indent="-448247" lvl="1">
              <a:lnSpc>
                <a:spcPts val="5813"/>
              </a:lnSpc>
              <a:buFont typeface="Arial"/>
              <a:buChar char="•"/>
            </a:pPr>
            <a:r>
              <a:rPr lang="en-US" sz="4152" spc="415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Linijka/Miarka</a:t>
            </a:r>
          </a:p>
          <a:p>
            <a:pPr algn="l" marL="896495" indent="-448247" lvl="1">
              <a:lnSpc>
                <a:spcPts val="5813"/>
              </a:lnSpc>
              <a:buFont typeface="Arial"/>
              <a:buChar char="•"/>
            </a:pPr>
            <a:r>
              <a:rPr lang="en-US" sz="4152" spc="415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Waga kuchenna</a:t>
            </a:r>
          </a:p>
          <a:p>
            <a:pPr algn="ctr">
              <a:lnSpc>
                <a:spcPts val="5813"/>
              </a:lnSpc>
              <a:spcBef>
                <a:spcPct val="0"/>
              </a:spcBef>
            </a:pPr>
          </a:p>
        </p:txBody>
      </p:sp>
      <p:sp>
        <p:nvSpPr>
          <p:cNvPr name="AutoShape 8" id="8"/>
          <p:cNvSpPr/>
          <p:nvPr/>
        </p:nvSpPr>
        <p:spPr>
          <a:xfrm flipV="true">
            <a:off x="11265217" y="0"/>
            <a:ext cx="0" cy="10749126"/>
          </a:xfrm>
          <a:prstGeom prst="line">
            <a:avLst/>
          </a:prstGeom>
          <a:ln cap="flat" w="38100">
            <a:solidFill>
              <a:srgbClr val="F9F9F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9" id="9"/>
          <p:cNvSpPr txBox="true"/>
          <p:nvPr/>
        </p:nvSpPr>
        <p:spPr>
          <a:xfrm rot="0">
            <a:off x="1028700" y="904875"/>
            <a:ext cx="3707706" cy="103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73"/>
              </a:lnSpc>
              <a:spcBef>
                <a:spcPct val="0"/>
              </a:spcBef>
            </a:pPr>
            <a:r>
              <a:rPr lang="en-US" sz="6052" spc="605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Materiały</a:t>
            </a:r>
          </a:p>
        </p:txBody>
      </p:sp>
    </p:spTree>
  </p:cSld>
  <p:clrMapOvr>
    <a:masterClrMapping/>
  </p:clrMapOvr>
  <p:transition spd="fast">
    <p:cover dir="d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D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76670" y="1625462"/>
            <a:ext cx="2712840" cy="3813422"/>
          </a:xfrm>
          <a:custGeom>
            <a:avLst/>
            <a:gdLst/>
            <a:ahLst/>
            <a:cxnLst/>
            <a:rect r="r" b="b" t="t" l="l"/>
            <a:pathLst>
              <a:path h="3813422" w="2712840">
                <a:moveTo>
                  <a:pt x="0" y="0"/>
                </a:moveTo>
                <a:lnTo>
                  <a:pt x="2712841" y="0"/>
                </a:lnTo>
                <a:lnTo>
                  <a:pt x="2712841" y="3813422"/>
                </a:lnTo>
                <a:lnTo>
                  <a:pt x="0" y="38134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87" r="0" b="-338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48246" y="6016595"/>
            <a:ext cx="2741265" cy="3813422"/>
          </a:xfrm>
          <a:custGeom>
            <a:avLst/>
            <a:gdLst/>
            <a:ahLst/>
            <a:cxnLst/>
            <a:rect r="r" b="b" t="t" l="l"/>
            <a:pathLst>
              <a:path h="3813422" w="2741265">
                <a:moveTo>
                  <a:pt x="0" y="0"/>
                </a:moveTo>
                <a:lnTo>
                  <a:pt x="2741265" y="0"/>
                </a:lnTo>
                <a:lnTo>
                  <a:pt x="2741265" y="3813422"/>
                </a:lnTo>
                <a:lnTo>
                  <a:pt x="0" y="38134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166" t="0" r="-2166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409655" y="1625462"/>
            <a:ext cx="2616528" cy="3813422"/>
          </a:xfrm>
          <a:custGeom>
            <a:avLst/>
            <a:gdLst/>
            <a:ahLst/>
            <a:cxnLst/>
            <a:rect r="r" b="b" t="t" l="l"/>
            <a:pathLst>
              <a:path h="3813422" w="2616528">
                <a:moveTo>
                  <a:pt x="0" y="0"/>
                </a:moveTo>
                <a:lnTo>
                  <a:pt x="2616528" y="0"/>
                </a:lnTo>
                <a:lnTo>
                  <a:pt x="2616528" y="3813422"/>
                </a:lnTo>
                <a:lnTo>
                  <a:pt x="0" y="38134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9307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450936" y="6019909"/>
            <a:ext cx="2691640" cy="3813422"/>
          </a:xfrm>
          <a:custGeom>
            <a:avLst/>
            <a:gdLst/>
            <a:ahLst/>
            <a:cxnLst/>
            <a:rect r="r" b="b" t="t" l="l"/>
            <a:pathLst>
              <a:path h="3813422" w="2691640">
                <a:moveTo>
                  <a:pt x="0" y="0"/>
                </a:moveTo>
                <a:lnTo>
                  <a:pt x="2691641" y="0"/>
                </a:lnTo>
                <a:lnTo>
                  <a:pt x="2691641" y="3813422"/>
                </a:lnTo>
                <a:lnTo>
                  <a:pt x="0" y="38134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889277" y="-114300"/>
            <a:ext cx="14509445" cy="987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53"/>
              </a:lnSpc>
              <a:spcBef>
                <a:spcPct val="0"/>
              </a:spcBef>
            </a:pPr>
            <a:r>
              <a:rPr lang="en-US" sz="5752" spc="575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P r z e b i e g   e k s p e r y m e n t u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455313" y="2562210"/>
            <a:ext cx="5507912" cy="1854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spc="350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3. Odmierzenie wysokości z której spada dane jajko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61086" y="2562210"/>
            <a:ext cx="5682914" cy="1854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spc="350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1. Zważenie jajka na wadze kuchennej i zapisanie jego masy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712348" y="6953344"/>
            <a:ext cx="5101077" cy="1854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spc="350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 2. Jedno, lekkie uderzenie środka jajka o brzeg patelni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617701" y="6953344"/>
            <a:ext cx="5183138" cy="1854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spc="350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4. Zważenie samej skorupki jajka i zapisanie masy</a:t>
            </a:r>
          </a:p>
        </p:txBody>
      </p:sp>
      <p:sp>
        <p:nvSpPr>
          <p:cNvPr name="AutoShape 11" id="11"/>
          <p:cNvSpPr/>
          <p:nvPr/>
        </p:nvSpPr>
        <p:spPr>
          <a:xfrm>
            <a:off x="796803" y="1009650"/>
            <a:ext cx="16736067" cy="1905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  <p:transition spd="fast">
    <p:cover dir="d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D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3487856" y="3115115"/>
            <a:ext cx="1252970" cy="1644709"/>
          </a:xfrm>
          <a:custGeom>
            <a:avLst/>
            <a:gdLst/>
            <a:ahLst/>
            <a:cxnLst/>
            <a:rect r="r" b="b" t="t" l="l"/>
            <a:pathLst>
              <a:path h="1644709" w="1252970">
                <a:moveTo>
                  <a:pt x="0" y="0"/>
                </a:moveTo>
                <a:lnTo>
                  <a:pt x="1252969" y="0"/>
                </a:lnTo>
                <a:lnTo>
                  <a:pt x="1252969" y="1644709"/>
                </a:lnTo>
                <a:lnTo>
                  <a:pt x="0" y="16447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34153" y="7298214"/>
            <a:ext cx="8405085" cy="2322860"/>
          </a:xfrm>
          <a:custGeom>
            <a:avLst/>
            <a:gdLst/>
            <a:ahLst/>
            <a:cxnLst/>
            <a:rect r="r" b="b" t="t" l="l"/>
            <a:pathLst>
              <a:path h="2322860" w="8405085">
                <a:moveTo>
                  <a:pt x="0" y="0"/>
                </a:moveTo>
                <a:lnTo>
                  <a:pt x="8405085" y="0"/>
                </a:lnTo>
                <a:lnTo>
                  <a:pt x="8405085" y="2322860"/>
                </a:lnTo>
                <a:lnTo>
                  <a:pt x="0" y="23228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-465772" y="5463836"/>
            <a:ext cx="5911209" cy="902803"/>
          </a:xfrm>
          <a:custGeom>
            <a:avLst/>
            <a:gdLst/>
            <a:ahLst/>
            <a:cxnLst/>
            <a:rect r="r" b="b" t="t" l="l"/>
            <a:pathLst>
              <a:path h="902803" w="5911209">
                <a:moveTo>
                  <a:pt x="0" y="0"/>
                </a:moveTo>
                <a:lnTo>
                  <a:pt x="5911209" y="0"/>
                </a:lnTo>
                <a:lnTo>
                  <a:pt x="5911209" y="902803"/>
                </a:lnTo>
                <a:lnTo>
                  <a:pt x="0" y="9028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 flipV="true">
            <a:off x="2572212" y="4544904"/>
            <a:ext cx="4364027" cy="19050"/>
          </a:xfrm>
          <a:prstGeom prst="line">
            <a:avLst/>
          </a:prstGeom>
          <a:ln cap="flat" w="38100">
            <a:solidFill>
              <a:srgbClr val="000000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-5400000">
            <a:off x="6615733" y="5011869"/>
            <a:ext cx="13428458" cy="6895549"/>
            <a:chOff x="0" y="0"/>
            <a:chExt cx="751294" cy="38579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51294" cy="385791"/>
            </a:xfrm>
            <a:custGeom>
              <a:avLst/>
              <a:gdLst/>
              <a:ahLst/>
              <a:cxnLst/>
              <a:rect r="r" b="b" t="t" l="l"/>
              <a:pathLst>
                <a:path h="385791" w="751294">
                  <a:moveTo>
                    <a:pt x="548094" y="0"/>
                  </a:moveTo>
                  <a:cubicBezTo>
                    <a:pt x="660318" y="0"/>
                    <a:pt x="751294" y="86362"/>
                    <a:pt x="751294" y="192896"/>
                  </a:cubicBezTo>
                  <a:cubicBezTo>
                    <a:pt x="751294" y="299429"/>
                    <a:pt x="660318" y="385791"/>
                    <a:pt x="548094" y="385791"/>
                  </a:cubicBezTo>
                  <a:lnTo>
                    <a:pt x="203200" y="385791"/>
                  </a:lnTo>
                  <a:cubicBezTo>
                    <a:pt x="90976" y="385791"/>
                    <a:pt x="0" y="299429"/>
                    <a:pt x="0" y="192896"/>
                  </a:cubicBezTo>
                  <a:cubicBezTo>
                    <a:pt x="0" y="86362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4AA7E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751294" cy="4334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9139238" y="4792663"/>
            <a:ext cx="9525" cy="61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9882188" y="3851745"/>
            <a:ext cx="6895549" cy="6188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spc="350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Odpowiednie odległości z których spadało jajko były odmierzane linijką od wnętrza patelni</a:t>
            </a:r>
          </a:p>
          <a:p>
            <a:pPr algn="ctr">
              <a:lnSpc>
                <a:spcPts val="4900"/>
              </a:lnSpc>
            </a:pP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spc="350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Jajko zostało otwarte tak, aby dolna część skorupki znajdowała się w ustalonej odległości  i spadło na sam środek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524509"/>
            <a:ext cx="16632505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9"/>
              </a:lnSpc>
              <a:spcBef>
                <a:spcPct val="0"/>
              </a:spcBef>
            </a:pPr>
            <a:r>
              <a:rPr lang="en-US" sz="5299" spc="529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Jak odmierzano wysokość z której upadało jajko?</a:t>
            </a:r>
          </a:p>
        </p:txBody>
      </p:sp>
    </p:spTree>
  </p:cSld>
  <p:clrMapOvr>
    <a:masterClrMapping/>
  </p:clrMapOvr>
  <p:transition spd="fast">
    <p:cover dir="u"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D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14350" y="2144028"/>
            <a:ext cx="19599654" cy="6774578"/>
            <a:chOff x="0" y="0"/>
            <a:chExt cx="5162049" cy="17842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162049" cy="1784251"/>
            </a:xfrm>
            <a:custGeom>
              <a:avLst/>
              <a:gdLst/>
              <a:ahLst/>
              <a:cxnLst/>
              <a:rect r="r" b="b" t="t" l="l"/>
              <a:pathLst>
                <a:path h="1784251" w="5162049">
                  <a:moveTo>
                    <a:pt x="0" y="0"/>
                  </a:moveTo>
                  <a:lnTo>
                    <a:pt x="5162049" y="0"/>
                  </a:lnTo>
                  <a:lnTo>
                    <a:pt x="5162049" y="1784251"/>
                  </a:lnTo>
                  <a:lnTo>
                    <a:pt x="0" y="178425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5162049" cy="18318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0" y="3365681"/>
            <a:ext cx="2723579" cy="3631439"/>
          </a:xfrm>
          <a:custGeom>
            <a:avLst/>
            <a:gdLst/>
            <a:ahLst/>
            <a:cxnLst/>
            <a:rect r="r" b="b" t="t" l="l"/>
            <a:pathLst>
              <a:path h="3631439" w="2723579">
                <a:moveTo>
                  <a:pt x="0" y="0"/>
                </a:moveTo>
                <a:lnTo>
                  <a:pt x="2723579" y="0"/>
                </a:lnTo>
                <a:lnTo>
                  <a:pt x="2723579" y="3631438"/>
                </a:lnTo>
                <a:lnTo>
                  <a:pt x="0" y="36314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071193" y="3414409"/>
            <a:ext cx="2723579" cy="3582710"/>
          </a:xfrm>
          <a:custGeom>
            <a:avLst/>
            <a:gdLst/>
            <a:ahLst/>
            <a:cxnLst/>
            <a:rect r="r" b="b" t="t" l="l"/>
            <a:pathLst>
              <a:path h="3582710" w="2723579">
                <a:moveTo>
                  <a:pt x="0" y="0"/>
                </a:moveTo>
                <a:lnTo>
                  <a:pt x="2723579" y="0"/>
                </a:lnTo>
                <a:lnTo>
                  <a:pt x="2723579" y="3582710"/>
                </a:lnTo>
                <a:lnTo>
                  <a:pt x="0" y="3582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36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185469" y="3414409"/>
            <a:ext cx="2642365" cy="3631439"/>
          </a:xfrm>
          <a:custGeom>
            <a:avLst/>
            <a:gdLst/>
            <a:ahLst/>
            <a:cxnLst/>
            <a:rect r="r" b="b" t="t" l="l"/>
            <a:pathLst>
              <a:path h="3631439" w="2642365">
                <a:moveTo>
                  <a:pt x="0" y="0"/>
                </a:moveTo>
                <a:lnTo>
                  <a:pt x="2642365" y="0"/>
                </a:lnTo>
                <a:lnTo>
                  <a:pt x="2642365" y="3631439"/>
                </a:lnTo>
                <a:lnTo>
                  <a:pt x="0" y="36314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20" t="-745" r="-192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218359" y="3414409"/>
            <a:ext cx="2723579" cy="3631439"/>
          </a:xfrm>
          <a:custGeom>
            <a:avLst/>
            <a:gdLst/>
            <a:ahLst/>
            <a:cxnLst/>
            <a:rect r="r" b="b" t="t" l="l"/>
            <a:pathLst>
              <a:path h="3631439" w="2723579">
                <a:moveTo>
                  <a:pt x="0" y="0"/>
                </a:moveTo>
                <a:lnTo>
                  <a:pt x="2723579" y="0"/>
                </a:lnTo>
                <a:lnTo>
                  <a:pt x="2723579" y="3631439"/>
                </a:lnTo>
                <a:lnTo>
                  <a:pt x="0" y="36314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417785" y="3414409"/>
            <a:ext cx="2707336" cy="3631439"/>
          </a:xfrm>
          <a:custGeom>
            <a:avLst/>
            <a:gdLst/>
            <a:ahLst/>
            <a:cxnLst/>
            <a:rect r="r" b="b" t="t" l="l"/>
            <a:pathLst>
              <a:path h="3631439" w="2707336">
                <a:moveTo>
                  <a:pt x="0" y="0"/>
                </a:moveTo>
                <a:lnTo>
                  <a:pt x="2707336" y="0"/>
                </a:lnTo>
                <a:lnTo>
                  <a:pt x="2707336" y="3631439"/>
                </a:lnTo>
                <a:lnTo>
                  <a:pt x="0" y="36314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99" t="0" r="-299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600967" y="3414409"/>
            <a:ext cx="2687033" cy="3582710"/>
          </a:xfrm>
          <a:custGeom>
            <a:avLst/>
            <a:gdLst/>
            <a:ahLst/>
            <a:cxnLst/>
            <a:rect r="r" b="b" t="t" l="l"/>
            <a:pathLst>
              <a:path h="3582710" w="2687033">
                <a:moveTo>
                  <a:pt x="0" y="0"/>
                </a:moveTo>
                <a:lnTo>
                  <a:pt x="2687033" y="0"/>
                </a:lnTo>
                <a:lnTo>
                  <a:pt x="2687033" y="3582710"/>
                </a:lnTo>
                <a:lnTo>
                  <a:pt x="0" y="3582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5794772" y="551314"/>
            <a:ext cx="6698456" cy="12117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62"/>
              </a:lnSpc>
              <a:spcBef>
                <a:spcPct val="0"/>
              </a:spcBef>
            </a:pPr>
            <a:r>
              <a:rPr lang="en-US" sz="7044" spc="704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W y s o k o ś c i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87041" y="7341217"/>
            <a:ext cx="1129308" cy="61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spc="350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10cm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878498" y="7296767"/>
            <a:ext cx="1108968" cy="61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spc="350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15cm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945669" y="7296767"/>
            <a:ext cx="1121966" cy="1235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spc="350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16cm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9829509" y="7296767"/>
            <a:ext cx="1501279" cy="61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spc="350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16,5cm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020813" y="7341217"/>
            <a:ext cx="1501279" cy="61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spc="350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17,5cm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6284217" y="7341217"/>
            <a:ext cx="1151037" cy="61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spc="350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20cm</a:t>
            </a:r>
          </a:p>
        </p:txBody>
      </p:sp>
    </p:spTree>
  </p:cSld>
  <p:clrMapOvr>
    <a:masterClrMapping/>
  </p:clrMapOvr>
  <p:transition spd="slow">
    <p:push dir="d"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E9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189989" y="1028700"/>
            <a:ext cx="12319790" cy="9077740"/>
          </a:xfrm>
          <a:custGeom>
            <a:avLst/>
            <a:gdLst/>
            <a:ahLst/>
            <a:cxnLst/>
            <a:rect r="r" b="b" t="t" l="l"/>
            <a:pathLst>
              <a:path h="9077740" w="12319790">
                <a:moveTo>
                  <a:pt x="0" y="0"/>
                </a:moveTo>
                <a:lnTo>
                  <a:pt x="12319790" y="0"/>
                </a:lnTo>
                <a:lnTo>
                  <a:pt x="12319790" y="9077740"/>
                </a:lnTo>
                <a:lnTo>
                  <a:pt x="0" y="907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14509779" y="1984053"/>
            <a:ext cx="406119" cy="4061193"/>
          </a:xfrm>
          <a:custGeom>
            <a:avLst/>
            <a:gdLst/>
            <a:ahLst/>
            <a:cxnLst/>
            <a:rect r="r" b="b" t="t" l="l"/>
            <a:pathLst>
              <a:path h="4061193" w="406119">
                <a:moveTo>
                  <a:pt x="0" y="0"/>
                </a:moveTo>
                <a:lnTo>
                  <a:pt x="406119" y="0"/>
                </a:lnTo>
                <a:lnTo>
                  <a:pt x="406119" y="4061194"/>
                </a:lnTo>
                <a:lnTo>
                  <a:pt x="0" y="40611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92502" y="-420909"/>
            <a:ext cx="15434650" cy="1684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728"/>
              </a:lnSpc>
              <a:spcBef>
                <a:spcPct val="0"/>
              </a:spcBef>
            </a:pPr>
            <a:r>
              <a:rPr lang="en-US" sz="9806" spc="980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D a n 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5389647" y="3044688"/>
            <a:ext cx="1511254" cy="1854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spc="350">
                <a:solidFill>
                  <a:srgbClr val="FFBD59"/>
                </a:solidFill>
                <a:latin typeface="Abhaya Libre"/>
                <a:ea typeface="Abhaya Libre"/>
                <a:cs typeface="Abhaya Libre"/>
                <a:sym typeface="Abhaya Libre"/>
              </a:rPr>
              <a:t>Żółtko nie pękło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5389647" y="7415443"/>
            <a:ext cx="1511254" cy="1235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spc="350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Żółtko pękło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-10800000">
            <a:off x="14509779" y="6045247"/>
            <a:ext cx="406119" cy="4061193"/>
          </a:xfrm>
          <a:custGeom>
            <a:avLst/>
            <a:gdLst/>
            <a:ahLst/>
            <a:cxnLst/>
            <a:rect r="r" b="b" t="t" l="l"/>
            <a:pathLst>
              <a:path h="4061193" w="406119">
                <a:moveTo>
                  <a:pt x="0" y="0"/>
                </a:moveTo>
                <a:lnTo>
                  <a:pt x="406119" y="0"/>
                </a:lnTo>
                <a:lnTo>
                  <a:pt x="406119" y="4061193"/>
                </a:lnTo>
                <a:lnTo>
                  <a:pt x="0" y="40611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u"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E9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74927"/>
            <a:ext cx="13455884" cy="10112073"/>
          </a:xfrm>
          <a:custGeom>
            <a:avLst/>
            <a:gdLst/>
            <a:ahLst/>
            <a:cxnLst/>
            <a:rect r="r" b="b" t="t" l="l"/>
            <a:pathLst>
              <a:path h="10112073" w="13455884">
                <a:moveTo>
                  <a:pt x="0" y="0"/>
                </a:moveTo>
                <a:lnTo>
                  <a:pt x="13455884" y="0"/>
                </a:lnTo>
                <a:lnTo>
                  <a:pt x="13455884" y="10112073"/>
                </a:lnTo>
                <a:lnTo>
                  <a:pt x="0" y="101120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94" t="0" r="-994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139238" y="4792663"/>
            <a:ext cx="9525" cy="61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</a:p>
        </p:txBody>
      </p:sp>
      <p:sp>
        <p:nvSpPr>
          <p:cNvPr name="AutoShape 4" id="4"/>
          <p:cNvSpPr/>
          <p:nvPr/>
        </p:nvSpPr>
        <p:spPr>
          <a:xfrm>
            <a:off x="-487674" y="5718767"/>
            <a:ext cx="14850821" cy="0"/>
          </a:xfrm>
          <a:prstGeom prst="line">
            <a:avLst/>
          </a:prstGeom>
          <a:ln cap="flat" w="142875">
            <a:solidFill>
              <a:srgbClr val="891E02"/>
            </a:solidFill>
            <a:prstDash val="solid"/>
            <a:headEnd type="none" len="sm" w="sm"/>
            <a:tailEnd type="triangle" len="med" w="lg"/>
          </a:ln>
        </p:spPr>
      </p:sp>
      <p:sp>
        <p:nvSpPr>
          <p:cNvPr name="TextBox 5" id="5"/>
          <p:cNvSpPr txBox="true"/>
          <p:nvPr/>
        </p:nvSpPr>
        <p:spPr>
          <a:xfrm rot="0">
            <a:off x="13782612" y="2412746"/>
            <a:ext cx="4505388" cy="27307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11"/>
              </a:lnSpc>
              <a:spcBef>
                <a:spcPct val="0"/>
              </a:spcBef>
            </a:pPr>
            <a:r>
              <a:rPr lang="en-US" b="true" sz="3865" spc="386">
                <a:solidFill>
                  <a:srgbClr val="000000"/>
                </a:solidFill>
                <a:latin typeface="Abhaya Libre Bold"/>
                <a:ea typeface="Abhaya Libre Bold"/>
                <a:cs typeface="Abhaya Libre Bold"/>
                <a:sym typeface="Abhaya Libre Bold"/>
              </a:rPr>
              <a:t>Żółtko nie pękło po spadku z 16cm ale z 16,5/17cm już tak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782612" y="6817416"/>
            <a:ext cx="4505388" cy="1854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 spc="350">
                <a:solidFill>
                  <a:srgbClr val="891E02"/>
                </a:solidFill>
                <a:latin typeface="Abhaya Libre Bold"/>
                <a:ea typeface="Abhaya Libre Bold"/>
                <a:cs typeface="Abhaya Libre Bold"/>
                <a:sym typeface="Abhaya Libre Bold"/>
              </a:rPr>
              <a:t>16 cm to maksymalna wysokość </a:t>
            </a:r>
          </a:p>
        </p:txBody>
      </p:sp>
    </p:spTree>
  </p:cSld>
  <p:clrMapOvr>
    <a:masterClrMapping/>
  </p:clrMapOvr>
  <p:transition spd="slow">
    <p:cover dir="l"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E9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447591">
            <a:off x="4103317" y="1313480"/>
            <a:ext cx="8110751" cy="7879749"/>
          </a:xfrm>
          <a:custGeom>
            <a:avLst/>
            <a:gdLst/>
            <a:ahLst/>
            <a:cxnLst/>
            <a:rect r="r" b="b" t="t" l="l"/>
            <a:pathLst>
              <a:path h="7879749" w="8110751">
                <a:moveTo>
                  <a:pt x="0" y="0"/>
                </a:moveTo>
                <a:lnTo>
                  <a:pt x="8110751" y="0"/>
                </a:lnTo>
                <a:lnTo>
                  <a:pt x="8110751" y="7879749"/>
                </a:lnTo>
                <a:lnTo>
                  <a:pt x="0" y="78797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839" y="2728468"/>
            <a:ext cx="18288000" cy="1854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spc="350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Hipoteza okazała się niesłuszna. Wysokość jest dwa razy mniejsza. Wydawało mi się iż 30 centymetrów to znaczna wykość, gdy to 16 cm centymetrów stanowi dużą odległość.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39" y="5522098"/>
            <a:ext cx="18220321" cy="2473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spc="350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Żółtko jest otoczone delikatną, elastyczną błoną, która pełni funkcję ochronną, Zachowuje ona kulisty kształt żółtka i zapobiega zmieszaniu się jego z białkiem. Choć błona ta charakteryzuje się względną wytrzymałością, nie jest w stanie wytrzymać silnych przeciążeń.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75267" y="832357"/>
            <a:ext cx="18321839" cy="953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9"/>
              </a:lnSpc>
              <a:spcBef>
                <a:spcPct val="0"/>
              </a:spcBef>
            </a:pPr>
            <a:r>
              <a:rPr lang="en-US" sz="5599" spc="559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W e r y f i k a c j a   h i p o t e z y</a:t>
            </a:r>
          </a:p>
        </p:txBody>
      </p:sp>
    </p:spTree>
  </p:cSld>
  <p:clrMapOvr>
    <a:masterClrMapping/>
  </p:clrMapOvr>
  <p:transition spd="fast">
    <p:cover dir="d"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E9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46950" y="3009952"/>
            <a:ext cx="10006867" cy="5640234"/>
          </a:xfrm>
          <a:custGeom>
            <a:avLst/>
            <a:gdLst/>
            <a:ahLst/>
            <a:cxnLst/>
            <a:rect r="r" b="b" t="t" l="l"/>
            <a:pathLst>
              <a:path h="5640234" w="10006867">
                <a:moveTo>
                  <a:pt x="0" y="0"/>
                </a:moveTo>
                <a:lnTo>
                  <a:pt x="10006867" y="0"/>
                </a:lnTo>
                <a:lnTo>
                  <a:pt x="10006867" y="5640234"/>
                </a:lnTo>
                <a:lnTo>
                  <a:pt x="0" y="56402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24069" y="4792213"/>
            <a:ext cx="8252629" cy="2075712"/>
          </a:xfrm>
          <a:custGeom>
            <a:avLst/>
            <a:gdLst/>
            <a:ahLst/>
            <a:cxnLst/>
            <a:rect r="r" b="b" t="t" l="l"/>
            <a:pathLst>
              <a:path h="2075712" w="8252629">
                <a:moveTo>
                  <a:pt x="0" y="0"/>
                </a:moveTo>
                <a:lnTo>
                  <a:pt x="8252629" y="0"/>
                </a:lnTo>
                <a:lnTo>
                  <a:pt x="8252629" y="2075712"/>
                </a:lnTo>
                <a:lnTo>
                  <a:pt x="0" y="20757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0" y="942975"/>
            <a:ext cx="18288000" cy="2098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spc="399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Zółtko jajka pęka gdy zderza się z wnętrzem patelni ze </a:t>
            </a:r>
            <a:r>
              <a:rPr lang="en-US" b="true" sz="3999" spc="399">
                <a:solidFill>
                  <a:srgbClr val="000000"/>
                </a:solidFill>
                <a:latin typeface="Abhaya Libre Bold"/>
                <a:ea typeface="Abhaya Libre Bold"/>
                <a:cs typeface="Abhaya Libre Bold"/>
                <a:sym typeface="Abhaya Libre Bold"/>
              </a:rPr>
              <a:t>względu na zbyt dużą energię potencjalną. </a:t>
            </a:r>
            <a:r>
              <a:rPr lang="en-US" sz="3999" spc="399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Jej jednostką jest dżul, J. Wyraża się ona wzorem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900767" y="4240982"/>
            <a:ext cx="7387233" cy="309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spc="350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Gdzie:</a:t>
            </a:r>
          </a:p>
          <a:p>
            <a:pPr algn="ctr">
              <a:lnSpc>
                <a:spcPts val="4900"/>
              </a:lnSpc>
            </a:pPr>
            <a:r>
              <a:rPr lang="en-US" sz="3500" spc="350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m = masa [kg]</a:t>
            </a:r>
          </a:p>
          <a:p>
            <a:pPr algn="ctr">
              <a:lnSpc>
                <a:spcPts val="4900"/>
              </a:lnSpc>
            </a:pPr>
            <a:r>
              <a:rPr lang="en-US" sz="3500" spc="350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g = przyspieszenie ziemskie 9.81m/s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spc="350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h = wysokość [m]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5463195" y="5983572"/>
            <a:ext cx="205184" cy="507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 spc="290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2</a:t>
            </a:r>
          </a:p>
        </p:txBody>
      </p:sp>
    </p:spTree>
  </p:cSld>
  <p:clrMapOvr>
    <a:masterClrMapping/>
  </p:clrMapOvr>
  <p:transition spd="fast">
    <p:cover dir="r"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E9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998892" y="1821312"/>
            <a:ext cx="4324884" cy="6644376"/>
          </a:xfrm>
          <a:custGeom>
            <a:avLst/>
            <a:gdLst/>
            <a:ahLst/>
            <a:cxnLst/>
            <a:rect r="r" b="b" t="t" l="l"/>
            <a:pathLst>
              <a:path h="6644376" w="4324884">
                <a:moveTo>
                  <a:pt x="0" y="0"/>
                </a:moveTo>
                <a:lnTo>
                  <a:pt x="4324884" y="0"/>
                </a:lnTo>
                <a:lnTo>
                  <a:pt x="4324884" y="6644376"/>
                </a:lnTo>
                <a:lnTo>
                  <a:pt x="0" y="66443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323990" y="3366805"/>
            <a:ext cx="3674689" cy="3132672"/>
          </a:xfrm>
          <a:custGeom>
            <a:avLst/>
            <a:gdLst/>
            <a:ahLst/>
            <a:cxnLst/>
            <a:rect r="r" b="b" t="t" l="l"/>
            <a:pathLst>
              <a:path h="3132672" w="3674689">
                <a:moveTo>
                  <a:pt x="0" y="0"/>
                </a:moveTo>
                <a:lnTo>
                  <a:pt x="3674688" y="0"/>
                </a:lnTo>
                <a:lnTo>
                  <a:pt x="3674688" y="3132672"/>
                </a:lnTo>
                <a:lnTo>
                  <a:pt x="0" y="31326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514350" y="2307781"/>
            <a:ext cx="14016178" cy="5113669"/>
            <a:chOff x="0" y="0"/>
            <a:chExt cx="3691504" cy="134681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691504" cy="1346810"/>
            </a:xfrm>
            <a:custGeom>
              <a:avLst/>
              <a:gdLst/>
              <a:ahLst/>
              <a:cxnLst/>
              <a:rect r="r" b="b" t="t" l="l"/>
              <a:pathLst>
                <a:path h="1346810" w="3691504">
                  <a:moveTo>
                    <a:pt x="3488304" y="0"/>
                  </a:moveTo>
                  <a:lnTo>
                    <a:pt x="0" y="0"/>
                  </a:lnTo>
                  <a:lnTo>
                    <a:pt x="0" y="1346810"/>
                  </a:lnTo>
                  <a:lnTo>
                    <a:pt x="3488304" y="1346810"/>
                  </a:lnTo>
                  <a:lnTo>
                    <a:pt x="3691504" y="673405"/>
                  </a:lnTo>
                  <a:lnTo>
                    <a:pt x="3488304" y="0"/>
                  </a:lnTo>
                  <a:close/>
                </a:path>
              </a:pathLst>
            </a:custGeom>
            <a:solidFill>
              <a:srgbClr val="F8C56A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3577204" cy="1394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642946" y="2629822"/>
            <a:ext cx="12197009" cy="45209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19"/>
              </a:lnSpc>
              <a:spcBef>
                <a:spcPct val="0"/>
              </a:spcBef>
            </a:pPr>
            <a:r>
              <a:rPr lang="en-US" sz="3656" spc="365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Przy </a:t>
            </a:r>
            <a:r>
              <a:rPr lang="en-US" b="true" sz="3656" spc="365">
                <a:solidFill>
                  <a:srgbClr val="000000"/>
                </a:solidFill>
                <a:latin typeface="Abhaya Libre Bold"/>
                <a:ea typeface="Abhaya Libre Bold"/>
                <a:cs typeface="Abhaya Libre Bold"/>
                <a:sym typeface="Abhaya Libre Bold"/>
              </a:rPr>
              <a:t>wyższej wysokości</a:t>
            </a:r>
            <a:r>
              <a:rPr lang="en-US" sz="3656" spc="365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, </a:t>
            </a:r>
            <a:r>
              <a:rPr lang="en-US" sz="3656" i="true" spc="365">
                <a:solidFill>
                  <a:srgbClr val="000000"/>
                </a:solidFill>
                <a:latin typeface="Abhaya Libre Italics"/>
                <a:ea typeface="Abhaya Libre Italics"/>
                <a:cs typeface="Abhaya Libre Italics"/>
                <a:sym typeface="Abhaya Libre Italics"/>
              </a:rPr>
              <a:t>energia potencjalna</a:t>
            </a:r>
            <a:r>
              <a:rPr lang="en-US" sz="3656" spc="365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, która działa na żółtko przy zderzeniu, </a:t>
            </a:r>
            <a:r>
              <a:rPr lang="en-US" b="true" sz="3656" spc="365">
                <a:solidFill>
                  <a:srgbClr val="000000"/>
                </a:solidFill>
                <a:latin typeface="Abhaya Libre Bold"/>
                <a:ea typeface="Abhaya Libre Bold"/>
                <a:cs typeface="Abhaya Libre Bold"/>
                <a:sym typeface="Abhaya Libre Bold"/>
              </a:rPr>
              <a:t>rośnie</a:t>
            </a:r>
            <a:r>
              <a:rPr lang="en-US" sz="3656" spc="365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 a wraz z nią</a:t>
            </a:r>
            <a:r>
              <a:rPr lang="en-US" sz="3656" i="true" spc="365">
                <a:solidFill>
                  <a:srgbClr val="000000"/>
                </a:solidFill>
                <a:latin typeface="Abhaya Libre Italics"/>
                <a:ea typeface="Abhaya Libre Italics"/>
                <a:cs typeface="Abhaya Libre Italics"/>
                <a:sym typeface="Abhaya Libre Italics"/>
              </a:rPr>
              <a:t> energia kinetyczna</a:t>
            </a:r>
            <a:r>
              <a:rPr lang="en-US" sz="3656" spc="365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 jajka. W momencie uderzenia o patelnię energia ta prz</a:t>
            </a:r>
            <a:r>
              <a:rPr lang="en-US" sz="3656" spc="365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ekształca się w siłę działającą na wnętrze jajka — jeśli jest zbyt duża, powoduje uszkodzenie błony otaczającej żółtko - pęknięcie żółtka 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0" y="8429625"/>
            <a:ext cx="18592553" cy="1590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300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Energia potencjalna zamienia się w energię kinetyczną, w której ma znaczenie prędkość. Jednakże, z tak niskich odległości i wagi, energia kinetyczna wszystkich jajek jest bardzo zbliżona. </a:t>
            </a:r>
          </a:p>
        </p:txBody>
      </p:sp>
    </p:spTree>
  </p:cSld>
  <p:clrMapOvr>
    <a:masterClrMapping/>
  </p:clrMapOvr>
  <p:transition spd="slow">
    <p:push dir="l"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9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870110" y="4787670"/>
            <a:ext cx="8073664" cy="4036832"/>
          </a:xfrm>
          <a:custGeom>
            <a:avLst/>
            <a:gdLst/>
            <a:ahLst/>
            <a:cxnLst/>
            <a:rect r="r" b="b" t="t" l="l"/>
            <a:pathLst>
              <a:path h="4036832" w="8073664">
                <a:moveTo>
                  <a:pt x="0" y="0"/>
                </a:moveTo>
                <a:lnTo>
                  <a:pt x="8073664" y="0"/>
                </a:lnTo>
                <a:lnTo>
                  <a:pt x="8073664" y="4036833"/>
                </a:lnTo>
                <a:lnTo>
                  <a:pt x="0" y="40368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>
            <a:off x="9870110" y="7111486"/>
            <a:ext cx="8073664" cy="0"/>
          </a:xfrm>
          <a:prstGeom prst="line">
            <a:avLst/>
          </a:prstGeom>
          <a:ln cap="flat" w="95250">
            <a:solidFill>
              <a:srgbClr val="891E02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279087" y="270755"/>
            <a:ext cx="8459487" cy="9745489"/>
          </a:xfrm>
          <a:custGeom>
            <a:avLst/>
            <a:gdLst/>
            <a:ahLst/>
            <a:cxnLst/>
            <a:rect r="r" b="b" t="t" l="l"/>
            <a:pathLst>
              <a:path h="9745489" w="8459487">
                <a:moveTo>
                  <a:pt x="0" y="0"/>
                </a:moveTo>
                <a:lnTo>
                  <a:pt x="8459487" y="0"/>
                </a:lnTo>
                <a:lnTo>
                  <a:pt x="8459487" y="9745490"/>
                </a:lnTo>
                <a:lnTo>
                  <a:pt x="0" y="97454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>
            <a:off x="279087" y="5676744"/>
            <a:ext cx="8459487" cy="0"/>
          </a:xfrm>
          <a:prstGeom prst="line">
            <a:avLst/>
          </a:prstGeom>
          <a:ln cap="flat" w="95250">
            <a:solidFill>
              <a:srgbClr val="891E02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0066600" y="535098"/>
            <a:ext cx="7680683" cy="1992270"/>
            <a:chOff x="0" y="0"/>
            <a:chExt cx="2022896" cy="52471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022896" cy="524713"/>
            </a:xfrm>
            <a:custGeom>
              <a:avLst/>
              <a:gdLst/>
              <a:ahLst/>
              <a:cxnLst/>
              <a:rect r="r" b="b" t="t" l="l"/>
              <a:pathLst>
                <a:path h="524713" w="2022896">
                  <a:moveTo>
                    <a:pt x="1819696" y="0"/>
                  </a:moveTo>
                  <a:cubicBezTo>
                    <a:pt x="1931920" y="0"/>
                    <a:pt x="2022896" y="117461"/>
                    <a:pt x="2022896" y="262357"/>
                  </a:cubicBezTo>
                  <a:cubicBezTo>
                    <a:pt x="2022896" y="407252"/>
                    <a:pt x="1931920" y="524713"/>
                    <a:pt x="1819696" y="524713"/>
                  </a:cubicBezTo>
                  <a:lnTo>
                    <a:pt x="203200" y="524713"/>
                  </a:lnTo>
                  <a:cubicBezTo>
                    <a:pt x="90976" y="524713"/>
                    <a:pt x="0" y="407252"/>
                    <a:pt x="0" y="262357"/>
                  </a:cubicBezTo>
                  <a:cubicBezTo>
                    <a:pt x="0" y="117461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CFC0B8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2022896" cy="5723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true" flipV="false" rot="-3037687">
            <a:off x="9649127" y="2193575"/>
            <a:ext cx="834947" cy="2495766"/>
          </a:xfrm>
          <a:custGeom>
            <a:avLst/>
            <a:gdLst/>
            <a:ahLst/>
            <a:cxnLst/>
            <a:rect r="r" b="b" t="t" l="l"/>
            <a:pathLst>
              <a:path h="2495766" w="834947">
                <a:moveTo>
                  <a:pt x="834947" y="0"/>
                </a:moveTo>
                <a:lnTo>
                  <a:pt x="0" y="0"/>
                </a:lnTo>
                <a:lnTo>
                  <a:pt x="0" y="2495766"/>
                </a:lnTo>
                <a:lnTo>
                  <a:pt x="834947" y="2495766"/>
                </a:lnTo>
                <a:lnTo>
                  <a:pt x="83494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776058" y="630555"/>
            <a:ext cx="6483242" cy="1696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62"/>
              </a:lnSpc>
              <a:spcBef>
                <a:spcPct val="0"/>
              </a:spcBef>
            </a:pPr>
            <a:r>
              <a:rPr lang="en-US" sz="4830" spc="483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Obliczanie średniej Energi potencjalnej</a:t>
            </a:r>
          </a:p>
        </p:txBody>
      </p:sp>
    </p:spTree>
  </p:cSld>
  <p:clrMapOvr>
    <a:masterClrMapping/>
  </p:clrMapOvr>
  <p:transition spd="slow">
    <p:push dir="r"/>
  </p:transition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solidFill>
          <a:srgbClr val="F5E9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2189343"/>
            <a:ext cx="18288000" cy="5908313"/>
            <a:chOff x="0" y="0"/>
            <a:chExt cx="4816593" cy="15560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1556099"/>
            </a:xfrm>
            <a:custGeom>
              <a:avLst/>
              <a:gdLst/>
              <a:ahLst/>
              <a:cxnLst/>
              <a:rect r="r" b="b" t="t" l="l"/>
              <a:pathLst>
                <a:path h="1556099" w="4816592">
                  <a:moveTo>
                    <a:pt x="4613392" y="0"/>
                  </a:moveTo>
                  <a:cubicBezTo>
                    <a:pt x="4725617" y="0"/>
                    <a:pt x="4816592" y="348345"/>
                    <a:pt x="4816592" y="778050"/>
                  </a:cubicBezTo>
                  <a:cubicBezTo>
                    <a:pt x="4816592" y="1207754"/>
                    <a:pt x="4725617" y="1556099"/>
                    <a:pt x="4613392" y="1556099"/>
                  </a:cubicBezTo>
                  <a:lnTo>
                    <a:pt x="203200" y="1556099"/>
                  </a:lnTo>
                  <a:cubicBezTo>
                    <a:pt x="90976" y="1556099"/>
                    <a:pt x="0" y="1207754"/>
                    <a:pt x="0" y="778050"/>
                  </a:cubicBezTo>
                  <a:cubicBezTo>
                    <a:pt x="0" y="348345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CFC0B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816593" cy="16037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3041277"/>
            <a:ext cx="18288000" cy="151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sz="4299" spc="429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Maksymalna wysokość z której można opuścić jajko wynosi </a:t>
            </a:r>
            <a:r>
              <a:rPr lang="en-US" sz="4299" spc="429">
                <a:solidFill>
                  <a:srgbClr val="F1993E"/>
                </a:solidFill>
                <a:latin typeface="Abhaya Libre"/>
                <a:ea typeface="Abhaya Libre"/>
                <a:cs typeface="Abhaya Libre"/>
                <a:sym typeface="Abhaya Libre"/>
              </a:rPr>
              <a:t>16cm</a:t>
            </a:r>
            <a:r>
              <a:rPr lang="en-US" sz="4299" spc="429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 - energia potencjalna wynosi około : </a:t>
            </a:r>
            <a:r>
              <a:rPr lang="en-US" sz="4299" spc="429">
                <a:solidFill>
                  <a:srgbClr val="F1993E"/>
                </a:solidFill>
                <a:latin typeface="Abhaya Libre"/>
                <a:ea typeface="Abhaya Libre"/>
                <a:cs typeface="Abhaya Libre"/>
                <a:sym typeface="Abhaya Libre"/>
              </a:rPr>
              <a:t>0,0759 J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4957115"/>
            <a:ext cx="18288000" cy="3034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19"/>
              </a:lnSpc>
              <a:spcBef>
                <a:spcPct val="0"/>
              </a:spcBef>
            </a:pPr>
          </a:p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sz="4299" spc="429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Żółtko pękło, gdy jajko spadło z </a:t>
            </a:r>
            <a:r>
              <a:rPr lang="en-US" sz="4299" spc="429">
                <a:solidFill>
                  <a:srgbClr val="891E02"/>
                </a:solidFill>
                <a:latin typeface="Abhaya Libre"/>
                <a:ea typeface="Abhaya Libre"/>
                <a:cs typeface="Abhaya Libre"/>
                <a:sym typeface="Abhaya Libre"/>
              </a:rPr>
              <a:t>16,5cm </a:t>
            </a:r>
            <a:r>
              <a:rPr lang="en-US" sz="4299" spc="429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jego energia potencjalna wynosiła : </a:t>
            </a:r>
            <a:r>
              <a:rPr lang="en-US" sz="4299" spc="429">
                <a:solidFill>
                  <a:srgbClr val="891E02"/>
                </a:solidFill>
                <a:latin typeface="Abhaya Libre"/>
                <a:ea typeface="Abhaya Libre"/>
                <a:cs typeface="Abhaya Libre"/>
                <a:sym typeface="Abhaya Libre"/>
              </a:rPr>
              <a:t>0,0809  J  </a:t>
            </a:r>
          </a:p>
          <a:p>
            <a:pPr algn="ctr">
              <a:lnSpc>
                <a:spcPts val="6019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151069" y="461962"/>
            <a:ext cx="16425773" cy="10191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 spc="599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W n i o s k i</a:t>
            </a:r>
          </a:p>
        </p:txBody>
      </p:sp>
    </p:spTree>
  </p:cSld>
  <p:clrMapOvr>
    <a:masterClrMapping/>
  </p:clrMapOvr>
  <p:transition spd="slow">
    <p:cover dir="l"/>
  </p:transition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E9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1997" y="2167154"/>
            <a:ext cx="18064007" cy="6617553"/>
            <a:chOff x="0" y="0"/>
            <a:chExt cx="4757598" cy="17428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757598" cy="1742895"/>
            </a:xfrm>
            <a:custGeom>
              <a:avLst/>
              <a:gdLst/>
              <a:ahLst/>
              <a:cxnLst/>
              <a:rect r="r" b="b" t="t" l="l"/>
              <a:pathLst>
                <a:path h="1742895" w="4757598">
                  <a:moveTo>
                    <a:pt x="0" y="50800"/>
                  </a:moveTo>
                  <a:lnTo>
                    <a:pt x="2378799" y="0"/>
                  </a:lnTo>
                  <a:lnTo>
                    <a:pt x="4757598" y="50800"/>
                  </a:lnTo>
                  <a:lnTo>
                    <a:pt x="4757598" y="1692095"/>
                  </a:lnTo>
                  <a:lnTo>
                    <a:pt x="2378799" y="1742895"/>
                  </a:lnTo>
                  <a:lnTo>
                    <a:pt x="0" y="1692095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F9F9F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2225"/>
              <a:ext cx="4757598" cy="17397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7806106" y="1028700"/>
            <a:ext cx="2675788" cy="9620022"/>
          </a:xfrm>
          <a:custGeom>
            <a:avLst/>
            <a:gdLst/>
            <a:ahLst/>
            <a:cxnLst/>
            <a:rect r="r" b="b" t="t" l="l"/>
            <a:pathLst>
              <a:path h="9620022" w="2675788">
                <a:moveTo>
                  <a:pt x="0" y="0"/>
                </a:moveTo>
                <a:lnTo>
                  <a:pt x="2675788" y="0"/>
                </a:lnTo>
                <a:lnTo>
                  <a:pt x="2675788" y="9620022"/>
                </a:lnTo>
                <a:lnTo>
                  <a:pt x="0" y="96200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1997" y="3957645"/>
            <a:ext cx="18288000" cy="2950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79"/>
              </a:lnSpc>
              <a:spcBef>
                <a:spcPct val="0"/>
              </a:spcBef>
            </a:pPr>
            <a:r>
              <a:rPr lang="en-US" b="true" sz="4199" spc="419">
                <a:solidFill>
                  <a:srgbClr val="000000"/>
                </a:solidFill>
                <a:latin typeface="Abhaya Libre Bold"/>
                <a:ea typeface="Abhaya Libre Bold"/>
                <a:cs typeface="Abhaya Libre Bold"/>
                <a:sym typeface="Abhaya Libre Bold"/>
              </a:rPr>
              <a:t>Błona otaczająca żółtko jest w stanie wytrzymać przeciążenia mechaniczne odpowiadające energii kinetycznej/ potencjalnej do około 0,0759 J. Gdy energia wyniesie 0,0809 J, błona nie wytrzymuje i pęka.</a:t>
            </a:r>
          </a:p>
        </p:txBody>
      </p:sp>
    </p:spTree>
  </p:cSld>
  <p:clrMapOvr>
    <a:masterClrMapping/>
  </p:clrMapOvr>
  <p:transition spd="fast">
    <p:circle/>
  </p:transition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E9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1028700" y="4961600"/>
            <a:ext cx="16230600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8001084" y="6517220"/>
            <a:ext cx="2285833" cy="2285833"/>
          </a:xfrm>
          <a:custGeom>
            <a:avLst/>
            <a:gdLst/>
            <a:ahLst/>
            <a:cxnLst/>
            <a:rect r="r" b="b" t="t" l="l"/>
            <a:pathLst>
              <a:path h="2285833" w="2285833">
                <a:moveTo>
                  <a:pt x="0" y="0"/>
                </a:moveTo>
                <a:lnTo>
                  <a:pt x="2285832" y="0"/>
                </a:lnTo>
                <a:lnTo>
                  <a:pt x="2285832" y="2285833"/>
                </a:lnTo>
                <a:lnTo>
                  <a:pt x="0" y="22858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4" id="4"/>
          <p:cNvSpPr txBox="true"/>
          <p:nvPr/>
        </p:nvSpPr>
        <p:spPr>
          <a:xfrm rot="0">
            <a:off x="2623492" y="3649045"/>
            <a:ext cx="13041016" cy="1312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04"/>
              </a:lnSpc>
              <a:spcBef>
                <a:spcPct val="0"/>
              </a:spcBef>
            </a:pPr>
            <a:r>
              <a:rPr lang="en-US" sz="7574" spc="757">
                <a:solidFill>
                  <a:srgbClr val="000000"/>
                </a:solidFill>
                <a:latin typeface="Abhaya Libre"/>
                <a:ea typeface="Abhaya Libre"/>
                <a:cs typeface="Abhaya Libre"/>
                <a:sym typeface="Abhaya Libre"/>
              </a:rPr>
              <a:t>Dziękuję za Państwa uwagę</a:t>
            </a:r>
          </a:p>
        </p:txBody>
      </p: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DAGmwmXInjA</dc:identifier>
  <dcterms:modified xsi:type="dcterms:W3CDTF">2011-08-01T06:04:30Z</dcterms:modified>
  <cp:revision>1</cp:revision>
  <dc:title>Matematyka na śniadanie – analiza bezpiecznego lądowania jajka na patelnie</dc:title>
</cp:coreProperties>
</file>