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60" r:id="rId8"/>
    <p:sldId id="261" r:id="rId9"/>
    <p:sldId id="262" r:id="rId10"/>
    <p:sldId id="259"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31D09-C9AE-4562-9336-C740720E2709}" v="2249" dt="2025-05-14T23:48:49.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FCD65-6D68-4AA9-A632-37683AC92A19}"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7E603-0A83-437F-A7F5-B8AFED8F51CD}" type="slidenum">
              <a:rPr lang="en-GB" smtClean="0"/>
              <a:t>‹#›</a:t>
            </a:fld>
            <a:endParaRPr lang="en-GB"/>
          </a:p>
        </p:txBody>
      </p:sp>
    </p:spTree>
    <p:extLst>
      <p:ext uri="{BB962C8B-B14F-4D97-AF65-F5344CB8AC3E}">
        <p14:creationId xmlns:p14="http://schemas.microsoft.com/office/powerpoint/2010/main" val="375545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97E603-0A83-437F-A7F5-B8AFED8F51CD}" type="slidenum">
              <a:rPr lang="en-GB" smtClean="0"/>
              <a:t>2</a:t>
            </a:fld>
            <a:endParaRPr lang="en-GB"/>
          </a:p>
        </p:txBody>
      </p:sp>
    </p:spTree>
    <p:extLst>
      <p:ext uri="{BB962C8B-B14F-4D97-AF65-F5344CB8AC3E}">
        <p14:creationId xmlns:p14="http://schemas.microsoft.com/office/powerpoint/2010/main" val="294264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FB24-BBA4-37DF-CCD8-7B338FCB39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BCCB4AB-D1B4-D1CE-AAF8-A93EEF47D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97FB3A7-6BBC-109C-23C9-C8CD756BE93C}"/>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5" name="Footer Placeholder 4">
            <a:extLst>
              <a:ext uri="{FF2B5EF4-FFF2-40B4-BE49-F238E27FC236}">
                <a16:creationId xmlns:a16="http://schemas.microsoft.com/office/drawing/2014/main" id="{C5CBABCE-CC41-9A16-D29B-9C0B0F4EF9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026B66-9A7B-5D60-95A1-BC89C548D468}"/>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100173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913C-18CF-BF6B-B973-F80B5BABC2F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63FD75A-3492-55E8-E88D-DD01A2225C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607DB6-5A09-8B80-B507-6A1400596228}"/>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5" name="Footer Placeholder 4">
            <a:extLst>
              <a:ext uri="{FF2B5EF4-FFF2-40B4-BE49-F238E27FC236}">
                <a16:creationId xmlns:a16="http://schemas.microsoft.com/office/drawing/2014/main" id="{2E363586-C00A-4D1C-F92A-9036D15B7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BDB37-766C-AAB2-8769-9AD799CB4DF4}"/>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219011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5B3FA-33CC-7232-3F3B-EAC4C67F38B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2CD3D65-C194-921A-5E12-48AC62FAB3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9DD9904-6A3B-1984-572A-AD82C59300CA}"/>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5" name="Footer Placeholder 4">
            <a:extLst>
              <a:ext uri="{FF2B5EF4-FFF2-40B4-BE49-F238E27FC236}">
                <a16:creationId xmlns:a16="http://schemas.microsoft.com/office/drawing/2014/main" id="{CAB065CB-2845-9EE1-1294-5B7BCA503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F3752-8CA5-A131-0DE6-B6B63C5632B0}"/>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203741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83B7-9AC3-73D2-8B17-C852C907498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95D4080-C69F-186E-C307-349DDACC2E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87FAA6B-F601-2B34-3983-0EC0B10FA8AC}"/>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5" name="Footer Placeholder 4">
            <a:extLst>
              <a:ext uri="{FF2B5EF4-FFF2-40B4-BE49-F238E27FC236}">
                <a16:creationId xmlns:a16="http://schemas.microsoft.com/office/drawing/2014/main" id="{DDF35EE6-39EF-730B-07C3-07DB3725FB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E2796-54F4-2F52-0D77-3E86E38C6D47}"/>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149790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7161-632D-8E6C-AEEE-4AB730771A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0EF9B11-E1E3-26BA-B23B-F740D4254B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1B5A21-ED4F-D6CA-84B7-C6D982ACA2B7}"/>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5" name="Footer Placeholder 4">
            <a:extLst>
              <a:ext uri="{FF2B5EF4-FFF2-40B4-BE49-F238E27FC236}">
                <a16:creationId xmlns:a16="http://schemas.microsoft.com/office/drawing/2014/main" id="{18049E0C-5238-1F95-478D-7A7FE1F578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BD946-335B-A0A4-DDDD-7ACCB1C4EF22}"/>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190769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1938-7E9B-9780-1E08-70E774D06E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206AE8A-F88A-4B5F-960E-F32495320C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CCB9752-EC52-859A-5B16-77B4768F79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B0CA9D-A8B3-9B28-6955-860B0DF26586}"/>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6" name="Footer Placeholder 5">
            <a:extLst>
              <a:ext uri="{FF2B5EF4-FFF2-40B4-BE49-F238E27FC236}">
                <a16:creationId xmlns:a16="http://schemas.microsoft.com/office/drawing/2014/main" id="{E53EC68E-8D3A-B7B3-812C-57D8EE5EA2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0746E9-030D-1BF6-6692-5C79BAA602B7}"/>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104105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8394-8482-DFFB-305A-889AEC3CC82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E292AC2-3CCD-35C7-F499-07AAF32692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6725C2A-B9AD-A478-7100-F066FC8BD76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3560773-912F-8084-FCE9-FB9745A7E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E07B19-A1B0-8480-4236-516A07BBEF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1C50661-0269-0439-F310-1374DAA3F458}"/>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8" name="Footer Placeholder 7">
            <a:extLst>
              <a:ext uri="{FF2B5EF4-FFF2-40B4-BE49-F238E27FC236}">
                <a16:creationId xmlns:a16="http://schemas.microsoft.com/office/drawing/2014/main" id="{E176CEE8-09E8-5DBA-3B1C-45623CCEF4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CDCD65-9F16-7404-02E3-9140C6BF3EAC}"/>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200578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594C-91E0-9BE1-8CC8-23B6BF25FBA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367D20D-D435-3786-CF35-785E9889F465}"/>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4" name="Footer Placeholder 3">
            <a:extLst>
              <a:ext uri="{FF2B5EF4-FFF2-40B4-BE49-F238E27FC236}">
                <a16:creationId xmlns:a16="http://schemas.microsoft.com/office/drawing/2014/main" id="{4225625A-9466-58A2-1CBD-33E3B8D72C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FB291C-6CDE-1F4B-F17D-D034F5370080}"/>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22542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20B865-01FB-6391-4BE5-DEAF5791F928}"/>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3" name="Footer Placeholder 2">
            <a:extLst>
              <a:ext uri="{FF2B5EF4-FFF2-40B4-BE49-F238E27FC236}">
                <a16:creationId xmlns:a16="http://schemas.microsoft.com/office/drawing/2014/main" id="{2F5343B3-15DC-5B70-26A6-32C1A7142E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131F79-0699-88FA-6F2B-96EC43A21B55}"/>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126287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5FC9-CA2E-93C5-A748-7E9163E13A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A099EC0-5B91-100A-0DD0-0A7269B3B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D1399E1-BC75-9EAD-DBE9-45C94D469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64F6AB-657F-DB7C-0EFD-1CE64D8CB367}"/>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6" name="Footer Placeholder 5">
            <a:extLst>
              <a:ext uri="{FF2B5EF4-FFF2-40B4-BE49-F238E27FC236}">
                <a16:creationId xmlns:a16="http://schemas.microsoft.com/office/drawing/2014/main" id="{A367F0E6-EBFB-2966-84E2-3A48F9160E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28B55E-A051-BE78-0524-92D24BD1A43B}"/>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131803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B3BF-42DF-852E-9DBB-5E39E073C2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C15391D-9827-8498-2B17-6D656E59D0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4E410F-5B54-27C3-61DE-FDD7D3175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A1E033-BEB5-DEF6-E028-360BD6207FF3}"/>
              </a:ext>
            </a:extLst>
          </p:cNvPr>
          <p:cNvSpPr>
            <a:spLocks noGrp="1"/>
          </p:cNvSpPr>
          <p:nvPr>
            <p:ph type="dt" sz="half" idx="10"/>
          </p:nvPr>
        </p:nvSpPr>
        <p:spPr/>
        <p:txBody>
          <a:bodyPr/>
          <a:lstStyle/>
          <a:p>
            <a:fld id="{C21F7CEF-7400-48E4-816B-53F9227FDE17}" type="datetimeFigureOut">
              <a:rPr lang="en-GB" smtClean="0"/>
              <a:t>15/05/2025</a:t>
            </a:fld>
            <a:endParaRPr lang="en-GB"/>
          </a:p>
        </p:txBody>
      </p:sp>
      <p:sp>
        <p:nvSpPr>
          <p:cNvPr id="6" name="Footer Placeholder 5">
            <a:extLst>
              <a:ext uri="{FF2B5EF4-FFF2-40B4-BE49-F238E27FC236}">
                <a16:creationId xmlns:a16="http://schemas.microsoft.com/office/drawing/2014/main" id="{3C770548-733E-050B-0D21-96EAD43460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71EC82-3A07-DA95-C772-5601D2903E15}"/>
              </a:ext>
            </a:extLst>
          </p:cNvPr>
          <p:cNvSpPr>
            <a:spLocks noGrp="1"/>
          </p:cNvSpPr>
          <p:nvPr>
            <p:ph type="sldNum" sz="quarter" idx="12"/>
          </p:nvPr>
        </p:nvSpPr>
        <p:spPr/>
        <p:txBody>
          <a:bodyPr/>
          <a:lstStyle/>
          <a:p>
            <a:fld id="{6AFE33CA-1606-47A1-A042-F227511A8A0A}" type="slidenum">
              <a:rPr lang="en-GB" smtClean="0"/>
              <a:t>‹#›</a:t>
            </a:fld>
            <a:endParaRPr lang="en-GB"/>
          </a:p>
        </p:txBody>
      </p:sp>
    </p:spTree>
    <p:extLst>
      <p:ext uri="{BB962C8B-B14F-4D97-AF65-F5344CB8AC3E}">
        <p14:creationId xmlns:p14="http://schemas.microsoft.com/office/powerpoint/2010/main" val="345157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06470-534E-F9BF-B884-63BD6A9FB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E070AD6-0BB5-324E-80B9-FB4F68BA1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6397A5-8816-2440-F9D1-2317EA0D6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1F7CEF-7400-48E4-816B-53F9227FDE17}" type="datetimeFigureOut">
              <a:rPr lang="en-GB" smtClean="0"/>
              <a:t>15/05/2025</a:t>
            </a:fld>
            <a:endParaRPr lang="en-GB"/>
          </a:p>
        </p:txBody>
      </p:sp>
      <p:sp>
        <p:nvSpPr>
          <p:cNvPr id="5" name="Footer Placeholder 4">
            <a:extLst>
              <a:ext uri="{FF2B5EF4-FFF2-40B4-BE49-F238E27FC236}">
                <a16:creationId xmlns:a16="http://schemas.microsoft.com/office/drawing/2014/main" id="{F8A19D10-04EE-B728-659B-F7E5AB801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B731E43-D25E-8D63-8D19-E2D516BBB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FE33CA-1606-47A1-A042-F227511A8A0A}" type="slidenum">
              <a:rPr lang="en-GB" smtClean="0"/>
              <a:t>‹#›</a:t>
            </a:fld>
            <a:endParaRPr lang="en-GB"/>
          </a:p>
        </p:txBody>
      </p:sp>
    </p:spTree>
    <p:extLst>
      <p:ext uri="{BB962C8B-B14F-4D97-AF65-F5344CB8AC3E}">
        <p14:creationId xmlns:p14="http://schemas.microsoft.com/office/powerpoint/2010/main" val="46145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865F-3682-1206-2B8B-5BE61257E6A3}"/>
              </a:ext>
            </a:extLst>
          </p:cNvPr>
          <p:cNvSpPr>
            <a:spLocks noGrp="1"/>
          </p:cNvSpPr>
          <p:nvPr>
            <p:ph type="ctrTitle"/>
          </p:nvPr>
        </p:nvSpPr>
        <p:spPr/>
        <p:txBody>
          <a:bodyPr/>
          <a:lstStyle/>
          <a:p>
            <a:r>
              <a:rPr lang="en-GB" noProof="0"/>
              <a:t>Modelling Waterslide Descent Time</a:t>
            </a:r>
          </a:p>
        </p:txBody>
      </p:sp>
      <p:sp>
        <p:nvSpPr>
          <p:cNvPr id="3" name="Subtitle 2">
            <a:extLst>
              <a:ext uri="{FF2B5EF4-FFF2-40B4-BE49-F238E27FC236}">
                <a16:creationId xmlns:a16="http://schemas.microsoft.com/office/drawing/2014/main" id="{E54961F6-54B4-959B-6AB8-55D923B6D13C}"/>
              </a:ext>
            </a:extLst>
          </p:cNvPr>
          <p:cNvSpPr>
            <a:spLocks noGrp="1"/>
          </p:cNvSpPr>
          <p:nvPr>
            <p:ph type="subTitle" idx="1"/>
          </p:nvPr>
        </p:nvSpPr>
        <p:spPr/>
        <p:txBody>
          <a:bodyPr/>
          <a:lstStyle/>
          <a:p>
            <a:endParaRPr lang="en-GB" noProof="0"/>
          </a:p>
        </p:txBody>
      </p:sp>
    </p:spTree>
    <p:extLst>
      <p:ext uri="{BB962C8B-B14F-4D97-AF65-F5344CB8AC3E}">
        <p14:creationId xmlns:p14="http://schemas.microsoft.com/office/powerpoint/2010/main" val="373702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BC7A-0268-5956-FD90-E41DA869225D}"/>
              </a:ext>
            </a:extLst>
          </p:cNvPr>
          <p:cNvSpPr>
            <a:spLocks noGrp="1"/>
          </p:cNvSpPr>
          <p:nvPr>
            <p:ph type="title"/>
          </p:nvPr>
        </p:nvSpPr>
        <p:spPr/>
        <p:txBody>
          <a:bodyPr/>
          <a:lstStyle/>
          <a:p>
            <a:r>
              <a:rPr lang="pl-PL"/>
              <a:t>Calculation and Substitution</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9EF6A2-0500-799D-045D-66FB08D22248}"/>
                  </a:ext>
                </a:extLst>
              </p:cNvPr>
              <p:cNvSpPr>
                <a:spLocks noGrp="1"/>
              </p:cNvSpPr>
              <p:nvPr>
                <p:ph idx="1"/>
              </p:nvPr>
            </p:nvSpPr>
            <p:spPr/>
            <p:txBody>
              <a:bodyPr/>
              <a:lstStyle/>
              <a:p>
                <a14:m>
                  <m:oMath xmlns:m="http://schemas.openxmlformats.org/officeDocument/2006/math">
                    <m:f>
                      <m:fPr>
                        <m:ctrlPr>
                          <a:rPr lang="pl-PL" b="0" i="1" smtClean="0">
                            <a:latin typeface="Cambria Math" panose="02040503050406030204" pitchFamily="18" charset="0"/>
                          </a:rPr>
                        </m:ctrlPr>
                      </m:fPr>
                      <m:num>
                        <m:r>
                          <a:rPr lang="pl-PL" b="0" i="1" smtClean="0">
                            <a:latin typeface="Cambria Math" panose="02040503050406030204" pitchFamily="18" charset="0"/>
                          </a:rPr>
                          <m:t>𝑑𝑦</m:t>
                        </m:r>
                      </m:num>
                      <m:den>
                        <m:r>
                          <a:rPr lang="pl-PL" b="0" i="1" smtClean="0">
                            <a:latin typeface="Cambria Math" panose="02040503050406030204" pitchFamily="18" charset="0"/>
                          </a:rPr>
                          <m:t>𝑑𝑥</m:t>
                        </m:r>
                      </m:den>
                    </m:f>
                  </m:oMath>
                </a14:m>
                <a:r>
                  <a:rPr lang="pl-PL" b="0"/>
                  <a:t> is the derivative of our function </a:t>
                </a:r>
                <a14:m>
                  <m:oMath xmlns:m="http://schemas.openxmlformats.org/officeDocument/2006/math">
                    <m:r>
                      <a:rPr lang="pl-PL" b="0" i="1" smtClean="0">
                        <a:latin typeface="Cambria Math" panose="02040503050406030204" pitchFamily="18" charset="0"/>
                      </a:rPr>
                      <m:t>𝑦</m:t>
                    </m:r>
                    <m:r>
                      <a:rPr lang="pl-PL" b="0" i="1" smtClean="0">
                        <a:latin typeface="Cambria Math" panose="02040503050406030204" pitchFamily="18" charset="0"/>
                      </a:rPr>
                      <m:t>=0.00956</m:t>
                    </m:r>
                    <m:sSup>
                      <m:sSupPr>
                        <m:ctrlPr>
                          <a:rPr lang="pl-PL" b="0" i="1" smtClean="0">
                            <a:latin typeface="Cambria Math" panose="02040503050406030204" pitchFamily="18" charset="0"/>
                          </a:rPr>
                        </m:ctrlPr>
                      </m:sSupPr>
                      <m:e>
                        <m:d>
                          <m:dPr>
                            <m:ctrlPr>
                              <a:rPr lang="pl-PL" b="0" i="1" smtClean="0">
                                <a:latin typeface="Cambria Math" panose="02040503050406030204" pitchFamily="18" charset="0"/>
                              </a:rPr>
                            </m:ctrlPr>
                          </m:dPr>
                          <m:e>
                            <m:r>
                              <a:rPr lang="pl-PL" b="0" i="1" smtClean="0">
                                <a:latin typeface="Cambria Math" panose="02040503050406030204" pitchFamily="18" charset="0"/>
                              </a:rPr>
                              <m:t>𝑥</m:t>
                            </m:r>
                            <m:r>
                              <a:rPr lang="pl-PL" b="0" i="1" smtClean="0">
                                <a:latin typeface="Cambria Math" panose="02040503050406030204" pitchFamily="18" charset="0"/>
                              </a:rPr>
                              <m:t>−45</m:t>
                            </m:r>
                          </m:e>
                        </m:d>
                      </m:e>
                      <m:sup>
                        <m:r>
                          <a:rPr lang="pl-PL" b="0" i="1" smtClean="0">
                            <a:latin typeface="Cambria Math" panose="02040503050406030204" pitchFamily="18" charset="0"/>
                          </a:rPr>
                          <m:t>2</m:t>
                        </m:r>
                      </m:sup>
                    </m:sSup>
                  </m:oMath>
                </a14:m>
                <a:endParaRPr lang="pl-PL" b="0"/>
              </a:p>
              <a:p>
                <a:r>
                  <a:rPr lang="pl-PL" b="0"/>
                  <a:t>Expanding the brackets:</a:t>
                </a:r>
                <a14:m>
                  <m:oMath xmlns:m="http://schemas.openxmlformats.org/officeDocument/2006/math">
                    <m:r>
                      <a:rPr lang="es-ES" i="1" dirty="0" smtClean="0">
                        <a:latin typeface="Cambria Math" panose="02040503050406030204" pitchFamily="18" charset="0"/>
                      </a:rPr>
                      <m:t>𝑦</m:t>
                    </m:r>
                    <m:r>
                      <a:rPr lang="es-ES" i="1" dirty="0" smtClean="0">
                        <a:latin typeface="Cambria Math" panose="02040503050406030204" pitchFamily="18" charset="0"/>
                      </a:rPr>
                      <m:t>=0.00956</m:t>
                    </m:r>
                    <m:d>
                      <m:dPr>
                        <m:ctrlPr>
                          <a:rPr lang="es-ES" i="1" dirty="0" smtClean="0">
                            <a:latin typeface="Cambria Math" panose="02040503050406030204" pitchFamily="18" charset="0"/>
                          </a:rPr>
                        </m:ctrlPr>
                      </m:dPr>
                      <m:e>
                        <m:sSup>
                          <m:sSupPr>
                            <m:ctrlPr>
                              <a:rPr lang="pl-PL" b="0" i="1" dirty="0" smtClean="0">
                                <a:latin typeface="Cambria Math" panose="02040503050406030204" pitchFamily="18" charset="0"/>
                              </a:rPr>
                            </m:ctrlPr>
                          </m:sSupPr>
                          <m:e>
                            <m:r>
                              <a:rPr lang="es-ES" i="1" dirty="0" smtClean="0">
                                <a:latin typeface="Cambria Math" panose="02040503050406030204" pitchFamily="18" charset="0"/>
                              </a:rPr>
                              <m:t>𝑥</m:t>
                            </m:r>
                          </m:e>
                          <m:sup>
                            <m:r>
                              <a:rPr lang="pl-PL" b="0" i="1" dirty="0" smtClean="0">
                                <a:latin typeface="Cambria Math" panose="02040503050406030204" pitchFamily="18" charset="0"/>
                              </a:rPr>
                              <m:t>2</m:t>
                            </m:r>
                          </m:sup>
                        </m:sSup>
                        <m:r>
                          <a:rPr lang="es-ES" i="1" dirty="0" smtClean="0">
                            <a:latin typeface="Cambria Math" panose="02040503050406030204" pitchFamily="18" charset="0"/>
                          </a:rPr>
                          <m:t>−90</m:t>
                        </m:r>
                        <m:r>
                          <a:rPr lang="es-ES" i="1" dirty="0" smtClean="0">
                            <a:latin typeface="Cambria Math" panose="02040503050406030204" pitchFamily="18" charset="0"/>
                          </a:rPr>
                          <m:t>𝑥</m:t>
                        </m:r>
                        <m:r>
                          <a:rPr lang="es-ES" i="1" dirty="0" smtClean="0">
                            <a:latin typeface="Cambria Math" panose="02040503050406030204" pitchFamily="18" charset="0"/>
                          </a:rPr>
                          <m:t>+2025</m:t>
                        </m:r>
                      </m:e>
                    </m:d>
                    <m:r>
                      <a:rPr lang="pl-PL" b="0" i="1" dirty="0" smtClean="0">
                        <a:latin typeface="Cambria Math" panose="02040503050406030204" pitchFamily="18" charset="0"/>
                      </a:rPr>
                      <m:t>=</m:t>
                    </m:r>
                    <m:r>
                      <a:rPr lang="en-GB" i="1" dirty="0" smtClean="0">
                        <a:latin typeface="Cambria Math" panose="02040503050406030204" pitchFamily="18" charset="0"/>
                      </a:rPr>
                      <m:t>0.00956</m:t>
                    </m:r>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𝑥</m:t>
                        </m:r>
                      </m:e>
                      <m:sup>
                        <m:r>
                          <a:rPr lang="en-GB" i="1" dirty="0" smtClean="0">
                            <a:latin typeface="Cambria Math" panose="02040503050406030204" pitchFamily="18" charset="0"/>
                          </a:rPr>
                          <m:t>2</m:t>
                        </m:r>
                      </m:sup>
                    </m:sSup>
                    <m:r>
                      <a:rPr lang="en-GB" i="1" dirty="0" smtClean="0">
                        <a:latin typeface="Cambria Math" panose="02040503050406030204" pitchFamily="18" charset="0"/>
                      </a:rPr>
                      <m:t>−0.8604</m:t>
                    </m:r>
                    <m:r>
                      <a:rPr lang="en-GB" i="1" dirty="0" smtClean="0">
                        <a:latin typeface="Cambria Math" panose="02040503050406030204" pitchFamily="18" charset="0"/>
                      </a:rPr>
                      <m:t>𝑥</m:t>
                    </m:r>
                    <m:r>
                      <a:rPr lang="en-GB" i="1" dirty="0" smtClean="0">
                        <a:latin typeface="Cambria Math" panose="02040503050406030204" pitchFamily="18" charset="0"/>
                      </a:rPr>
                      <m:t>+19.359</m:t>
                    </m:r>
                  </m:oMath>
                </a14:m>
                <a:endParaRPr lang="pl-PL"/>
              </a:p>
              <a:p>
                <a:r>
                  <a:rPr lang="pl-PL"/>
                  <a:t>The derivative can be calculated using the product law:</a:t>
                </a:r>
              </a:p>
              <a:p>
                <a14:m>
                  <m:oMath xmlns:m="http://schemas.openxmlformats.org/officeDocument/2006/math">
                    <m:f>
                      <m:fPr>
                        <m:ctrlPr>
                          <a:rPr lang="en-GB" i="1" dirty="0" smtClean="0">
                            <a:latin typeface="Cambria Math" panose="02040503050406030204" pitchFamily="18" charset="0"/>
                          </a:rPr>
                        </m:ctrlPr>
                      </m:fPr>
                      <m:num>
                        <m:r>
                          <m:rPr>
                            <m:sty m:val="p"/>
                          </m:rPr>
                          <a:rPr lang="en-GB" i="1" dirty="0" err="1" smtClean="0">
                            <a:latin typeface="Cambria Math" panose="02040503050406030204" pitchFamily="18" charset="0"/>
                          </a:rPr>
                          <m:t>dy</m:t>
                        </m:r>
                      </m:num>
                      <m:den>
                        <m:r>
                          <m:rPr>
                            <m:sty m:val="p"/>
                          </m:rPr>
                          <a:rPr lang="en-GB" i="1" dirty="0" smtClean="0">
                            <a:latin typeface="Cambria Math" panose="02040503050406030204" pitchFamily="18" charset="0"/>
                          </a:rPr>
                          <m:t>dx</m:t>
                        </m:r>
                      </m:den>
                    </m:f>
                    <m:r>
                      <a:rPr lang="en-GB" i="1" dirty="0" smtClean="0">
                        <a:latin typeface="Cambria Math" panose="02040503050406030204" pitchFamily="18" charset="0"/>
                      </a:rPr>
                      <m:t> =0.01912</m:t>
                    </m:r>
                    <m:r>
                      <m:rPr>
                        <m:sty m:val="p"/>
                      </m:rPr>
                      <a:rPr lang="en-GB" i="1" dirty="0" smtClean="0">
                        <a:latin typeface="Cambria Math" panose="02040503050406030204" pitchFamily="18" charset="0"/>
                      </a:rPr>
                      <m:t>x</m:t>
                    </m:r>
                    <m:r>
                      <a:rPr lang="en-GB" i="1" dirty="0" smtClean="0">
                        <a:latin typeface="Cambria Math" panose="02040503050406030204" pitchFamily="18" charset="0"/>
                      </a:rPr>
                      <m:t> −0.8604</m:t>
                    </m:r>
                  </m:oMath>
                </a14:m>
                <a:endParaRPr lang="pl-PL"/>
              </a:p>
              <a:p>
                <a14:m>
                  <m:oMath xmlns:m="http://schemas.openxmlformats.org/officeDocument/2006/math">
                    <m:r>
                      <a:rPr lang="pl-PL" b="0" i="1" smtClean="0">
                        <a:latin typeface="Cambria Math" panose="02040503050406030204" pitchFamily="18" charset="0"/>
                      </a:rPr>
                      <m:t>𝑇</m:t>
                    </m:r>
                    <m:r>
                      <a:rPr lang="pl-PL" b="0" i="1" smtClean="0">
                        <a:latin typeface="Cambria Math" panose="02040503050406030204" pitchFamily="18" charset="0"/>
                      </a:rPr>
                      <m:t>=</m:t>
                    </m:r>
                    <m:nary>
                      <m:naryPr>
                        <m:limLoc m:val="undOvr"/>
                        <m:subHide m:val="on"/>
                        <m:supHide m:val="on"/>
                        <m:ctrlPr>
                          <a:rPr lang="pl-PL" b="0" i="1" smtClean="0">
                            <a:latin typeface="Cambria Math" panose="02040503050406030204" pitchFamily="18" charset="0"/>
                          </a:rPr>
                        </m:ctrlPr>
                      </m:naryPr>
                      <m:sub/>
                      <m:sup/>
                      <m:e>
                        <m:f>
                          <m:fPr>
                            <m:ctrlPr>
                              <a:rPr lang="en-GB" i="1" smtClean="0">
                                <a:latin typeface="Cambria Math" panose="02040503050406030204" pitchFamily="18" charset="0"/>
                              </a:rPr>
                            </m:ctrlPr>
                          </m:fPr>
                          <m:num>
                            <m:rad>
                              <m:radPr>
                                <m:degHide m:val="on"/>
                                <m:ctrlPr>
                                  <a:rPr lang="en-GB" i="1" smtClean="0">
                                    <a:latin typeface="Cambria Math" panose="02040503050406030204" pitchFamily="18" charset="0"/>
                                  </a:rPr>
                                </m:ctrlPr>
                              </m:radPr>
                              <m:deg/>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smtClean="0">
                                                <a:latin typeface="Cambria Math" panose="02040503050406030204" pitchFamily="18" charset="0"/>
                                              </a:rPr>
                                              <m:t>𝑑𝑦</m:t>
                                            </m:r>
                                          </m:num>
                                          <m:den>
                                            <m:r>
                                              <a:rPr lang="en-GB" i="1" smtClean="0">
                                                <a:latin typeface="Cambria Math" panose="02040503050406030204" pitchFamily="18" charset="0"/>
                                              </a:rPr>
                                              <m:t>𝑑𝑥</m:t>
                                            </m:r>
                                          </m:den>
                                        </m:f>
                                      </m:e>
                                    </m:d>
                                  </m:e>
                                  <m:sup>
                                    <m:r>
                                      <a:rPr lang="en-GB" i="1" smtClean="0">
                                        <a:latin typeface="Cambria Math" panose="02040503050406030204" pitchFamily="18" charset="0"/>
                                      </a:rPr>
                                      <m:t>2</m:t>
                                    </m:r>
                                  </m:sup>
                                </m:sSup>
                                <m:r>
                                  <a:rPr lang="en-GB" i="1" smtClean="0">
                                    <a:latin typeface="Cambria Math" panose="02040503050406030204" pitchFamily="18" charset="0"/>
                                  </a:rPr>
                                  <m:t>+1</m:t>
                                </m:r>
                              </m:e>
                            </m:rad>
                          </m:num>
                          <m:den>
                            <m:rad>
                              <m:radPr>
                                <m:degHide m:val="on"/>
                                <m:ctrlPr>
                                  <a:rPr lang="en-GB" i="1">
                                    <a:latin typeface="Cambria Math" panose="02040503050406030204" pitchFamily="18" charset="0"/>
                                  </a:rPr>
                                </m:ctrlPr>
                              </m:radPr>
                              <m:deg/>
                              <m:e>
                                <m:r>
                                  <a:rPr lang="en-GB" i="1" smtClean="0">
                                    <a:latin typeface="Cambria Math" panose="02040503050406030204" pitchFamily="18" charset="0"/>
                                  </a:rPr>
                                  <m:t>2</m:t>
                                </m:r>
                                <m:r>
                                  <a:rPr lang="en-GB" i="1" smtClean="0">
                                    <a:latin typeface="Cambria Math" panose="02040503050406030204" pitchFamily="18" charset="0"/>
                                  </a:rPr>
                                  <m:t>𝑔</m:t>
                                </m:r>
                                <m:r>
                                  <a:rPr lang="pl-PL" b="0" i="1" smtClean="0">
                                    <a:latin typeface="Cambria Math" panose="02040503050406030204" pitchFamily="18" charset="0"/>
                                  </a:rPr>
                                  <m:t>(</m:t>
                                </m:r>
                                <m:r>
                                  <a:rPr lang="pl-PL" b="0" i="1" smtClean="0">
                                    <a:latin typeface="Cambria Math" panose="02040503050406030204" pitchFamily="18" charset="0"/>
                                  </a:rPr>
                                  <m:t>h</m:t>
                                </m:r>
                                <m:r>
                                  <a:rPr lang="pl-PL" b="0" i="1" smtClean="0">
                                    <a:latin typeface="Cambria Math" panose="02040503050406030204" pitchFamily="18" charset="0"/>
                                  </a:rPr>
                                  <m:t>−</m:t>
                                </m:r>
                                <m:r>
                                  <a:rPr lang="pl-PL" b="0" i="1" smtClean="0">
                                    <a:latin typeface="Cambria Math" panose="02040503050406030204" pitchFamily="18" charset="0"/>
                                  </a:rPr>
                                  <m:t>𝑦</m:t>
                                </m:r>
                                <m:d>
                                  <m:dPr>
                                    <m:ctrlPr>
                                      <a:rPr lang="pl-PL" b="0" i="1" smtClean="0">
                                        <a:latin typeface="Cambria Math" panose="02040503050406030204" pitchFamily="18" charset="0"/>
                                      </a:rPr>
                                    </m:ctrlPr>
                                  </m:dPr>
                                  <m:e>
                                    <m:r>
                                      <a:rPr lang="pl-PL" b="0" i="1" smtClean="0">
                                        <a:latin typeface="Cambria Math" panose="02040503050406030204" pitchFamily="18" charset="0"/>
                                      </a:rPr>
                                      <m:t>𝑥</m:t>
                                    </m:r>
                                  </m:e>
                                </m:d>
                                <m:r>
                                  <a:rPr lang="pl-PL" b="0" i="1" smtClean="0">
                                    <a:latin typeface="Cambria Math" panose="02040503050406030204" pitchFamily="18" charset="0"/>
                                  </a:rPr>
                                  <m:t>)</m:t>
                                </m:r>
                              </m:e>
                            </m:rad>
                            <m:r>
                              <m:rPr>
                                <m:nor/>
                              </m:rPr>
                              <a:rPr lang="en-GB" dirty="0"/>
                              <m:t> </m:t>
                            </m:r>
                          </m:den>
                        </m:f>
                        <m:r>
                          <a:rPr lang="pl-PL" b="0" i="1" smtClean="0">
                            <a:latin typeface="Cambria Math" panose="02040503050406030204" pitchFamily="18" charset="0"/>
                          </a:rPr>
                          <m:t>𝑑𝑥</m:t>
                        </m:r>
                      </m:e>
                    </m:nary>
                    <m:r>
                      <a:rPr lang="pl-PL" b="0" i="1" dirty="0" smtClean="0">
                        <a:latin typeface="Cambria Math" panose="02040503050406030204" pitchFamily="18" charset="0"/>
                      </a:rPr>
                      <m:t>=</m:t>
                    </m:r>
                    <m:nary>
                      <m:naryPr>
                        <m:ctrlPr>
                          <a:rPr lang="pl-PL" b="0" i="1" dirty="0" smtClean="0">
                            <a:latin typeface="Cambria Math" panose="02040503050406030204" pitchFamily="18" charset="0"/>
                          </a:rPr>
                        </m:ctrlPr>
                      </m:naryPr>
                      <m:sub>
                        <m:r>
                          <m:rPr>
                            <m:brk m:alnAt="23"/>
                          </m:rPr>
                          <a:rPr lang="pl-PL" b="0" i="1" dirty="0" smtClean="0">
                            <a:latin typeface="Cambria Math" panose="02040503050406030204" pitchFamily="18" charset="0"/>
                          </a:rPr>
                          <m:t>0</m:t>
                        </m:r>
                      </m:sub>
                      <m:sup>
                        <m:r>
                          <a:rPr lang="pl-PL" b="0" i="1" dirty="0" smtClean="0">
                            <a:latin typeface="Cambria Math" panose="02040503050406030204" pitchFamily="18" charset="0"/>
                          </a:rPr>
                          <m:t>45</m:t>
                        </m:r>
                      </m:sup>
                      <m:e>
                        <m:f>
                          <m:fPr>
                            <m:ctrlPr>
                              <a:rPr lang="pl-PL" b="0" i="1" dirty="0" smtClean="0">
                                <a:latin typeface="Cambria Math" panose="02040503050406030204" pitchFamily="18" charset="0"/>
                              </a:rPr>
                            </m:ctrlPr>
                          </m:fPr>
                          <m:num>
                            <m:rad>
                              <m:radPr>
                                <m:degHide m:val="on"/>
                                <m:ctrlPr>
                                  <a:rPr lang="pl-PL" b="0" i="1" dirty="0" smtClean="0">
                                    <a:latin typeface="Cambria Math" panose="02040503050406030204" pitchFamily="18" charset="0"/>
                                  </a:rPr>
                                </m:ctrlPr>
                              </m:radPr>
                              <m:deg/>
                              <m:e>
                                <m:sSup>
                                  <m:sSupPr>
                                    <m:ctrlPr>
                                      <a:rPr lang="pl-PL" b="0" i="1" dirty="0" smtClean="0">
                                        <a:latin typeface="Cambria Math" panose="02040503050406030204" pitchFamily="18" charset="0"/>
                                      </a:rPr>
                                    </m:ctrlPr>
                                  </m:sSupPr>
                                  <m:e>
                                    <m:d>
                                      <m:dPr>
                                        <m:ctrlPr>
                                          <a:rPr lang="pl-PL" b="0" i="1" dirty="0" smtClean="0">
                                            <a:latin typeface="Cambria Math" panose="02040503050406030204" pitchFamily="18" charset="0"/>
                                          </a:rPr>
                                        </m:ctrlPr>
                                      </m:dPr>
                                      <m:e>
                                        <m:r>
                                          <a:rPr lang="pl-PL" b="0" i="1" dirty="0" smtClean="0">
                                            <a:latin typeface="Cambria Math" panose="02040503050406030204" pitchFamily="18" charset="0"/>
                                          </a:rPr>
                                          <m:t>0.01912(</m:t>
                                        </m:r>
                                        <m:r>
                                          <a:rPr lang="pl-PL" b="0" i="1" dirty="0" smtClean="0">
                                            <a:latin typeface="Cambria Math" panose="02040503050406030204" pitchFamily="18" charset="0"/>
                                          </a:rPr>
                                          <m:t>𝑥</m:t>
                                        </m:r>
                                        <m:r>
                                          <a:rPr lang="pl-PL" b="0" i="1" dirty="0" smtClean="0">
                                            <a:latin typeface="Cambria Math" panose="02040503050406030204" pitchFamily="18" charset="0"/>
                                          </a:rPr>
                                          <m:t>−45)</m:t>
                                        </m:r>
                                      </m:e>
                                    </m:d>
                                  </m:e>
                                  <m:sup>
                                    <m:r>
                                      <a:rPr lang="pl-PL" b="0" i="1" dirty="0" smtClean="0">
                                        <a:latin typeface="Cambria Math" panose="02040503050406030204" pitchFamily="18" charset="0"/>
                                      </a:rPr>
                                      <m:t>2</m:t>
                                    </m:r>
                                  </m:sup>
                                </m:sSup>
                                <m:r>
                                  <a:rPr lang="pl-PL" b="0" i="1" dirty="0" smtClean="0">
                                    <a:latin typeface="Cambria Math" panose="02040503050406030204" pitchFamily="18" charset="0"/>
                                  </a:rPr>
                                  <m:t>+1</m:t>
                                </m:r>
                              </m:e>
                            </m:rad>
                          </m:num>
                          <m:den>
                            <m:rad>
                              <m:radPr>
                                <m:degHide m:val="on"/>
                                <m:ctrlPr>
                                  <a:rPr lang="pl-PL" b="0" i="1" dirty="0" smtClean="0">
                                    <a:latin typeface="Cambria Math" panose="02040503050406030204" pitchFamily="18" charset="0"/>
                                  </a:rPr>
                                </m:ctrlPr>
                              </m:radPr>
                              <m:deg/>
                              <m:e>
                                <m:r>
                                  <a:rPr lang="pl-PL" b="0" i="1" dirty="0" smtClean="0">
                                    <a:latin typeface="Cambria Math" panose="02040503050406030204" pitchFamily="18" charset="0"/>
                                  </a:rPr>
                                  <m:t>2⋅9.81⋅(19.25−0.00956</m:t>
                                </m:r>
                                <m:sSup>
                                  <m:sSupPr>
                                    <m:ctrlPr>
                                      <a:rPr lang="pl-PL" b="0" i="1" dirty="0" smtClean="0">
                                        <a:latin typeface="Cambria Math" panose="02040503050406030204" pitchFamily="18" charset="0"/>
                                      </a:rPr>
                                    </m:ctrlPr>
                                  </m:sSupPr>
                                  <m:e>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𝑥</m:t>
                                        </m:r>
                                        <m:r>
                                          <a:rPr lang="pl-PL" b="0" i="1" dirty="0" smtClean="0">
                                            <a:latin typeface="Cambria Math" panose="02040503050406030204" pitchFamily="18" charset="0"/>
                                          </a:rPr>
                                          <m:t>−45</m:t>
                                        </m:r>
                                      </m:e>
                                    </m:d>
                                  </m:e>
                                  <m:sup>
                                    <m:r>
                                      <a:rPr lang="pl-PL" b="0" i="1" dirty="0" smtClean="0">
                                        <a:latin typeface="Cambria Math" panose="02040503050406030204" pitchFamily="18" charset="0"/>
                                      </a:rPr>
                                      <m:t>2</m:t>
                                    </m:r>
                                  </m:sup>
                                </m:sSup>
                                <m:r>
                                  <a:rPr lang="pl-PL" b="0" i="1" dirty="0" smtClean="0">
                                    <a:latin typeface="Cambria Math" panose="02040503050406030204" pitchFamily="18" charset="0"/>
                                  </a:rPr>
                                  <m:t>)</m:t>
                                </m:r>
                              </m:e>
                            </m:rad>
                          </m:den>
                        </m:f>
                      </m:e>
                    </m:nary>
                    <m:r>
                      <a:rPr lang="pl-PL" b="0" i="1" dirty="0" smtClean="0">
                        <a:latin typeface="Cambria Math" panose="02040503050406030204" pitchFamily="18" charset="0"/>
                      </a:rPr>
                      <m:t>=</m:t>
                    </m:r>
                    <m:r>
                      <a:rPr lang="pl-PL" b="0" i="0" dirty="0" smtClean="0">
                        <a:latin typeface="Cambria Math" panose="02040503050406030204" pitchFamily="18" charset="0"/>
                      </a:rPr>
                      <m:t>4.22 </m:t>
                    </m:r>
                    <m:r>
                      <m:rPr>
                        <m:sty m:val="p"/>
                      </m:rPr>
                      <a:rPr lang="pl-PL" b="0" i="0" dirty="0" smtClean="0">
                        <a:latin typeface="Cambria Math" panose="02040503050406030204" pitchFamily="18" charset="0"/>
                      </a:rPr>
                      <m:t>seconds</m:t>
                    </m:r>
                  </m:oMath>
                </a14:m>
                <a:endParaRPr lang="en-GB"/>
              </a:p>
            </p:txBody>
          </p:sp>
        </mc:Choice>
        <mc:Fallback xmlns="">
          <p:sp>
            <p:nvSpPr>
              <p:cNvPr id="3" name="Content Placeholder 2">
                <a:extLst>
                  <a:ext uri="{FF2B5EF4-FFF2-40B4-BE49-F238E27FC236}">
                    <a16:creationId xmlns:a16="http://schemas.microsoft.com/office/drawing/2014/main" id="{B39EF6A2-0500-799D-045D-66FB08D22248}"/>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GB">
                    <a:noFill/>
                  </a:rPr>
                  <a:t> </a:t>
                </a:r>
              </a:p>
            </p:txBody>
          </p:sp>
        </mc:Fallback>
      </mc:AlternateContent>
    </p:spTree>
    <p:extLst>
      <p:ext uri="{BB962C8B-B14F-4D97-AF65-F5344CB8AC3E}">
        <p14:creationId xmlns:p14="http://schemas.microsoft.com/office/powerpoint/2010/main" val="163079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2D2D-0A07-227D-A462-558D58B992B4}"/>
              </a:ext>
            </a:extLst>
          </p:cNvPr>
          <p:cNvSpPr>
            <a:spLocks noGrp="1"/>
          </p:cNvSpPr>
          <p:nvPr>
            <p:ph type="title"/>
          </p:nvPr>
        </p:nvSpPr>
        <p:spPr/>
        <p:txBody>
          <a:bodyPr/>
          <a:lstStyle/>
          <a:p>
            <a:r>
              <a:rPr lang="pl-PL"/>
              <a:t>Python Code used to calculate integral:</a:t>
            </a:r>
            <a:endParaRPr lang="en-GB"/>
          </a:p>
        </p:txBody>
      </p:sp>
      <p:sp>
        <p:nvSpPr>
          <p:cNvPr id="3" name="Content Placeholder 2">
            <a:extLst>
              <a:ext uri="{FF2B5EF4-FFF2-40B4-BE49-F238E27FC236}">
                <a16:creationId xmlns:a16="http://schemas.microsoft.com/office/drawing/2014/main" id="{5AE9BC72-EE6F-8F7A-F6C4-46258344CCBD}"/>
              </a:ext>
            </a:extLst>
          </p:cNvPr>
          <p:cNvSpPr>
            <a:spLocks noGrp="1"/>
          </p:cNvSpPr>
          <p:nvPr>
            <p:ph idx="1"/>
          </p:nvPr>
        </p:nvSpPr>
        <p:spPr/>
        <p:txBody>
          <a:bodyPr>
            <a:normAutofit/>
          </a:bodyPr>
          <a:lstStyle/>
          <a:p>
            <a:pPr>
              <a:lnSpc>
                <a:spcPts val="1425"/>
              </a:lnSpc>
              <a:buNone/>
            </a:pPr>
            <a:r>
              <a:rPr lang="en-GB" b="0" i="1" spc="300">
                <a:effectLst/>
                <a:latin typeface="Consolas" panose="020B0609020204030204" pitchFamily="49" charset="0"/>
              </a:rPr>
              <a:t>import </a:t>
            </a:r>
            <a:r>
              <a:rPr lang="en-GB" b="0" i="1" spc="300" err="1">
                <a:effectLst/>
                <a:latin typeface="Consolas" panose="020B0609020204030204" pitchFamily="49" charset="0"/>
              </a:rPr>
              <a:t>numpy</a:t>
            </a:r>
            <a:r>
              <a:rPr lang="en-GB" b="0" i="1" spc="300">
                <a:effectLst/>
                <a:latin typeface="Consolas" panose="020B0609020204030204" pitchFamily="49" charset="0"/>
              </a:rPr>
              <a:t> as np</a:t>
            </a:r>
          </a:p>
          <a:p>
            <a:pPr>
              <a:lnSpc>
                <a:spcPts val="1425"/>
              </a:lnSpc>
              <a:buNone/>
            </a:pPr>
            <a:r>
              <a:rPr lang="en-GB" b="0" i="1" spc="300">
                <a:effectLst/>
                <a:latin typeface="Consolas" panose="020B0609020204030204" pitchFamily="49" charset="0"/>
              </a:rPr>
              <a:t>from </a:t>
            </a:r>
            <a:r>
              <a:rPr lang="en-GB" b="0" i="1" spc="300" err="1">
                <a:effectLst/>
                <a:latin typeface="Consolas" panose="020B0609020204030204" pitchFamily="49" charset="0"/>
              </a:rPr>
              <a:t>scipy.integrate</a:t>
            </a:r>
            <a:r>
              <a:rPr lang="en-GB" b="0" i="1" spc="300">
                <a:effectLst/>
                <a:latin typeface="Consolas" panose="020B0609020204030204" pitchFamily="49" charset="0"/>
              </a:rPr>
              <a:t> import quad</a:t>
            </a:r>
          </a:p>
          <a:p>
            <a:pPr>
              <a:lnSpc>
                <a:spcPts val="1425"/>
              </a:lnSpc>
              <a:buNone/>
            </a:pPr>
            <a:r>
              <a:rPr lang="en-GB" b="0" i="1" spc="300">
                <a:effectLst/>
                <a:latin typeface="Consolas" panose="020B0609020204030204" pitchFamily="49" charset="0"/>
              </a:rPr>
              <a:t>g = 9.81</a:t>
            </a:r>
          </a:p>
          <a:p>
            <a:pPr>
              <a:lnSpc>
                <a:spcPts val="1425"/>
              </a:lnSpc>
              <a:buNone/>
            </a:pPr>
            <a:r>
              <a:rPr lang="en-GB" b="0" i="1" spc="300">
                <a:effectLst/>
                <a:latin typeface="Consolas" panose="020B0609020204030204" pitchFamily="49" charset="0"/>
              </a:rPr>
              <a:t>h = 19.25</a:t>
            </a:r>
          </a:p>
          <a:p>
            <a:pPr>
              <a:lnSpc>
                <a:spcPts val="1425"/>
              </a:lnSpc>
              <a:buNone/>
            </a:pPr>
            <a:r>
              <a:rPr lang="en-GB" b="0" i="1" spc="300">
                <a:effectLst/>
                <a:latin typeface="Consolas" panose="020B0609020204030204" pitchFamily="49" charset="0"/>
              </a:rPr>
              <a:t>a = 0.009506</a:t>
            </a:r>
          </a:p>
          <a:p>
            <a:pPr>
              <a:lnSpc>
                <a:spcPts val="1425"/>
              </a:lnSpc>
              <a:buNone/>
            </a:pPr>
            <a:r>
              <a:rPr lang="en-GB" b="0" i="1" spc="300">
                <a:effectLst/>
                <a:latin typeface="Consolas" panose="020B0609020204030204" pitchFamily="49" charset="0"/>
              </a:rPr>
              <a:t>def integrand(x):</a:t>
            </a:r>
          </a:p>
          <a:p>
            <a:pPr>
              <a:lnSpc>
                <a:spcPts val="1425"/>
              </a:lnSpc>
              <a:buNone/>
            </a:pPr>
            <a:r>
              <a:rPr lang="en-GB" b="0" i="1" spc="300">
                <a:effectLst/>
                <a:latin typeface="Consolas" panose="020B0609020204030204" pitchFamily="49" charset="0"/>
              </a:rPr>
              <a:t>    </a:t>
            </a:r>
            <a:r>
              <a:rPr lang="en-GB" b="0" i="1" spc="300" err="1">
                <a:effectLst/>
                <a:latin typeface="Consolas" panose="020B0609020204030204" pitchFamily="49" charset="0"/>
              </a:rPr>
              <a:t>dy_dx</a:t>
            </a:r>
            <a:r>
              <a:rPr lang="en-GB" b="0" i="1" spc="300">
                <a:effectLst/>
                <a:latin typeface="Consolas" panose="020B0609020204030204" pitchFamily="49" charset="0"/>
              </a:rPr>
              <a:t> = 0.019012 * (x - 45)</a:t>
            </a:r>
          </a:p>
          <a:p>
            <a:pPr>
              <a:lnSpc>
                <a:spcPts val="1425"/>
              </a:lnSpc>
              <a:buNone/>
            </a:pPr>
            <a:r>
              <a:rPr lang="en-GB" b="0" i="1" spc="300">
                <a:effectLst/>
                <a:latin typeface="Consolas" panose="020B0609020204030204" pitchFamily="49" charset="0"/>
              </a:rPr>
              <a:t>    y = a * (x - 45)**2</a:t>
            </a:r>
          </a:p>
          <a:p>
            <a:pPr>
              <a:lnSpc>
                <a:spcPts val="1425"/>
              </a:lnSpc>
              <a:buNone/>
            </a:pPr>
            <a:r>
              <a:rPr lang="en-GB" b="0" i="1" spc="300">
                <a:effectLst/>
                <a:latin typeface="Consolas" panose="020B0609020204030204" pitchFamily="49" charset="0"/>
              </a:rPr>
              <a:t>    numerator = </a:t>
            </a:r>
            <a:r>
              <a:rPr lang="en-GB" b="0" i="1" spc="300" err="1">
                <a:effectLst/>
                <a:latin typeface="Consolas" panose="020B0609020204030204" pitchFamily="49" charset="0"/>
              </a:rPr>
              <a:t>np.sqrt</a:t>
            </a:r>
            <a:r>
              <a:rPr lang="en-GB" b="0" i="1" spc="300">
                <a:effectLst/>
                <a:latin typeface="Consolas" panose="020B0609020204030204" pitchFamily="49" charset="0"/>
              </a:rPr>
              <a:t>(1 + </a:t>
            </a:r>
            <a:r>
              <a:rPr lang="en-GB" b="0" i="1" spc="300" err="1">
                <a:effectLst/>
                <a:latin typeface="Consolas" panose="020B0609020204030204" pitchFamily="49" charset="0"/>
              </a:rPr>
              <a:t>dy_dx</a:t>
            </a:r>
            <a:r>
              <a:rPr lang="en-GB" b="0" i="1" spc="300">
                <a:effectLst/>
                <a:latin typeface="Consolas" panose="020B0609020204030204" pitchFamily="49" charset="0"/>
              </a:rPr>
              <a:t>**2)</a:t>
            </a:r>
          </a:p>
          <a:p>
            <a:pPr>
              <a:lnSpc>
                <a:spcPts val="1425"/>
              </a:lnSpc>
              <a:buNone/>
            </a:pPr>
            <a:r>
              <a:rPr lang="en-GB" b="0" i="1" spc="300">
                <a:effectLst/>
                <a:latin typeface="Consolas" panose="020B0609020204030204" pitchFamily="49" charset="0"/>
              </a:rPr>
              <a:t>    denominator = </a:t>
            </a:r>
            <a:r>
              <a:rPr lang="en-GB" b="0" i="1" spc="300" err="1">
                <a:effectLst/>
                <a:latin typeface="Consolas" panose="020B0609020204030204" pitchFamily="49" charset="0"/>
              </a:rPr>
              <a:t>np.sqrt</a:t>
            </a:r>
            <a:r>
              <a:rPr lang="en-GB" b="0" i="1" spc="300">
                <a:effectLst/>
                <a:latin typeface="Consolas" panose="020B0609020204030204" pitchFamily="49" charset="0"/>
              </a:rPr>
              <a:t>(2 * g * (h - y))</a:t>
            </a:r>
          </a:p>
          <a:p>
            <a:pPr>
              <a:lnSpc>
                <a:spcPts val="1425"/>
              </a:lnSpc>
              <a:buNone/>
            </a:pPr>
            <a:r>
              <a:rPr lang="en-GB" b="0" i="1" spc="300">
                <a:effectLst/>
                <a:latin typeface="Consolas" panose="020B0609020204030204" pitchFamily="49" charset="0"/>
              </a:rPr>
              <a:t>    return numerator / denominator</a:t>
            </a:r>
          </a:p>
          <a:p>
            <a:pPr>
              <a:lnSpc>
                <a:spcPts val="1425"/>
              </a:lnSpc>
              <a:buNone/>
            </a:pPr>
            <a:endParaRPr lang="en-GB" b="0" i="1" spc="300">
              <a:effectLst/>
              <a:latin typeface="Consolas" panose="020B0609020204030204" pitchFamily="49" charset="0"/>
            </a:endParaRPr>
          </a:p>
          <a:p>
            <a:pPr>
              <a:lnSpc>
                <a:spcPts val="1425"/>
              </a:lnSpc>
              <a:buNone/>
            </a:pPr>
            <a:r>
              <a:rPr lang="en-GB" b="0" i="1" spc="300">
                <a:effectLst/>
                <a:latin typeface="Consolas" panose="020B0609020204030204" pitchFamily="49" charset="0"/>
              </a:rPr>
              <a:t>T, error = quad(integrand, 0, 45)</a:t>
            </a:r>
          </a:p>
          <a:p>
            <a:pPr>
              <a:lnSpc>
                <a:spcPts val="1425"/>
              </a:lnSpc>
              <a:buNone/>
            </a:pPr>
            <a:r>
              <a:rPr lang="en-GB" b="0" i="1" spc="300">
                <a:effectLst/>
                <a:latin typeface="Consolas" panose="020B0609020204030204" pitchFamily="49" charset="0"/>
              </a:rPr>
              <a:t>print(</a:t>
            </a:r>
            <a:r>
              <a:rPr lang="en-GB" b="0" i="1" spc="300" err="1">
                <a:effectLst/>
                <a:latin typeface="Consolas" panose="020B0609020204030204" pitchFamily="49" charset="0"/>
              </a:rPr>
              <a:t>f"Descent</a:t>
            </a:r>
            <a:r>
              <a:rPr lang="en-GB" b="0" i="1" spc="300">
                <a:effectLst/>
                <a:latin typeface="Consolas" panose="020B0609020204030204" pitchFamily="49" charset="0"/>
              </a:rPr>
              <a:t> time: {T:.2f} seconds")</a:t>
            </a:r>
            <a:endParaRPr lang="en-GB" spc="300"/>
          </a:p>
        </p:txBody>
      </p:sp>
    </p:spTree>
    <p:extLst>
      <p:ext uri="{BB962C8B-B14F-4D97-AF65-F5344CB8AC3E}">
        <p14:creationId xmlns:p14="http://schemas.microsoft.com/office/powerpoint/2010/main" val="220893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2058-667F-7167-B62A-FF8B952D6CBA}"/>
              </a:ext>
            </a:extLst>
          </p:cNvPr>
          <p:cNvSpPr>
            <a:spLocks noGrp="1"/>
          </p:cNvSpPr>
          <p:nvPr>
            <p:ph type="title"/>
          </p:nvPr>
        </p:nvSpPr>
        <p:spPr/>
        <p:txBody>
          <a:bodyPr/>
          <a:lstStyle/>
          <a:p>
            <a:r>
              <a:rPr lang="pl-PL"/>
              <a:t>Conclusion</a:t>
            </a:r>
            <a:endParaRPr lang="en-GB"/>
          </a:p>
        </p:txBody>
      </p:sp>
      <p:sp>
        <p:nvSpPr>
          <p:cNvPr id="3" name="Content Placeholder 2">
            <a:extLst>
              <a:ext uri="{FF2B5EF4-FFF2-40B4-BE49-F238E27FC236}">
                <a16:creationId xmlns:a16="http://schemas.microsoft.com/office/drawing/2014/main" id="{C907A253-B51C-3D04-576B-577F4B990367}"/>
              </a:ext>
            </a:extLst>
          </p:cNvPr>
          <p:cNvSpPr>
            <a:spLocks noGrp="1"/>
          </p:cNvSpPr>
          <p:nvPr>
            <p:ph idx="1"/>
          </p:nvPr>
        </p:nvSpPr>
        <p:spPr/>
        <p:txBody>
          <a:bodyPr/>
          <a:lstStyle/>
          <a:p>
            <a:r>
              <a:rPr lang="en-GB"/>
              <a:t>The descent time for the parabolic waterslide is </a:t>
            </a:r>
            <a:r>
              <a:rPr lang="pl-PL"/>
              <a:t>4.22</a:t>
            </a:r>
            <a:r>
              <a:rPr lang="en-GB"/>
              <a:t> calculated by integrating the time differential along its curved path.</a:t>
            </a:r>
            <a:r>
              <a:rPr lang="pl-PL"/>
              <a:t> This fits between 4 and 5 seconds as stated in the slide’s real-life stats and validates the hypothesis. However, fluid dynamics has not been taken into account. Riders gain velocity from the water and begin with an initial speed. Air resistance, the weight of the rider and the buoyancy force (if any) also have not been taken into account. These shortcomings have led to a shorter descent time being calculated.</a:t>
            </a:r>
            <a:endParaRPr lang="en-GB"/>
          </a:p>
        </p:txBody>
      </p:sp>
    </p:spTree>
    <p:extLst>
      <p:ext uri="{BB962C8B-B14F-4D97-AF65-F5344CB8AC3E}">
        <p14:creationId xmlns:p14="http://schemas.microsoft.com/office/powerpoint/2010/main" val="356502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0DE5-41FF-AC81-289B-F01AE41B0869}"/>
              </a:ext>
            </a:extLst>
          </p:cNvPr>
          <p:cNvSpPr>
            <a:spLocks noGrp="1"/>
          </p:cNvSpPr>
          <p:nvPr>
            <p:ph type="title"/>
          </p:nvPr>
        </p:nvSpPr>
        <p:spPr/>
        <p:txBody>
          <a:bodyPr/>
          <a:lstStyle/>
          <a:p>
            <a:r>
              <a:rPr lang="en-GB" noProof="0"/>
              <a:t>Research Question and Hypothesis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CFEE25-BAA7-E16A-7E2C-90C8EC694D95}"/>
                  </a:ext>
                </a:extLst>
              </p:cNvPr>
              <p:cNvSpPr>
                <a:spLocks noGrp="1"/>
              </p:cNvSpPr>
              <p:nvPr>
                <p:ph idx="1"/>
              </p:nvPr>
            </p:nvSpPr>
            <p:spPr/>
            <p:txBody>
              <a:bodyPr>
                <a:normAutofit fontScale="92500" lnSpcReduction="20000"/>
              </a:bodyPr>
              <a:lstStyle/>
              <a:p>
                <a:pPr marL="0" indent="0">
                  <a:buNone/>
                </a:pPr>
                <a:r>
                  <a:rPr lang="en-GB" noProof="0"/>
                  <a:t>I would like to determine the rider descent time for a </a:t>
                </a:r>
                <a:r>
                  <a:rPr lang="pl-PL" noProof="0"/>
                  <a:t>‚</a:t>
                </a:r>
                <a:r>
                  <a:rPr lang="en-GB" noProof="0"/>
                  <a:t>speed slide’ waterslide. This will require modelling a waterslide and finding a formula that relates the shape of the waterslide to the rider’s descent time. The following assumptions will be made:</a:t>
                </a:r>
              </a:p>
              <a:p>
                <a:pPr>
                  <a:buFontTx/>
                  <a:buChar char="-"/>
                </a:pPr>
                <a:r>
                  <a:rPr lang="en-GB" noProof="0"/>
                  <a:t>Energy of the rider is conserved</a:t>
                </a:r>
              </a:p>
              <a:p>
                <a:pPr>
                  <a:buFontTx/>
                  <a:buChar char="-"/>
                </a:pPr>
                <a:r>
                  <a:rPr lang="en-GB" noProof="0"/>
                  <a:t>The rider is treated as a point particle</a:t>
                </a:r>
              </a:p>
              <a:p>
                <a:pPr>
                  <a:buFontTx/>
                  <a:buChar char="-"/>
                </a:pPr>
                <a:r>
                  <a:rPr lang="en-GB" noProof="0"/>
                  <a:t>The water acts in a way such that friction is negligible</a:t>
                </a:r>
                <a:endParaRPr lang="pl-PL" noProof="0"/>
              </a:p>
              <a:p>
                <a:pPr>
                  <a:buFontTx/>
                  <a:buChar char="-"/>
                </a:pPr>
                <a:r>
                  <a:rPr lang="pl-PL" noProof="0"/>
                  <a:t>Initial speed is 0</a:t>
                </a:r>
              </a:p>
              <a:p>
                <a:pPr marL="0" indent="0">
                  <a:buNone/>
                </a:pPr>
                <a:r>
                  <a:rPr lang="pl-PL"/>
                  <a:t>More specifically, I will be modelling the descent time for the „Kamikaze” type waterslide at Aquapark Fala in Łódź. The slide</a:t>
                </a:r>
                <a:r>
                  <a:rPr lang="en-GB"/>
                  <a:t> is </a:t>
                </a:r>
                <a14:m>
                  <m:oMath xmlns:m="http://schemas.openxmlformats.org/officeDocument/2006/math">
                    <m:r>
                      <a:rPr lang="en-GB" i="1" dirty="0" smtClean="0">
                        <a:latin typeface="Cambria Math" panose="02040503050406030204" pitchFamily="18" charset="0"/>
                      </a:rPr>
                      <m:t>50.5</m:t>
                    </m:r>
                    <m:r>
                      <a:rPr lang="en-GB" i="1" dirty="0" smtClean="0">
                        <a:latin typeface="Cambria Math" panose="02040503050406030204" pitchFamily="18" charset="0"/>
                      </a:rPr>
                      <m:t>𝑚</m:t>
                    </m:r>
                  </m:oMath>
                </a14:m>
                <a:r>
                  <a:rPr lang="en-GB"/>
                  <a:t> </a:t>
                </a:r>
                <a:r>
                  <a:rPr lang="pl-PL"/>
                  <a:t>and</a:t>
                </a:r>
                <a:r>
                  <a:rPr lang="en-GB"/>
                  <a:t> is</a:t>
                </a:r>
                <a:r>
                  <a:rPr lang="pl-PL"/>
                  <a:t> </a:t>
                </a:r>
                <a14:m>
                  <m:oMath xmlns:m="http://schemas.openxmlformats.org/officeDocument/2006/math">
                    <m:r>
                      <a:rPr lang="pl-PL" i="1" dirty="0" smtClean="0">
                        <a:latin typeface="Cambria Math" panose="02040503050406030204" pitchFamily="18" charset="0"/>
                      </a:rPr>
                      <m:t>19.25</m:t>
                    </m:r>
                    <m:r>
                      <a:rPr lang="pl-PL" i="1" dirty="0" smtClean="0">
                        <a:latin typeface="Cambria Math" panose="02040503050406030204" pitchFamily="18" charset="0"/>
                      </a:rPr>
                      <m:t>𝑚</m:t>
                    </m:r>
                  </m:oMath>
                </a14:m>
                <a:r>
                  <a:rPr lang="pl-PL"/>
                  <a:t> high.</a:t>
                </a:r>
                <a:r>
                  <a:rPr lang="en-GB"/>
                  <a:t>The ride lasts 4-5 seconds, depending on body weight. The maximum speed that can be reached is up to </a:t>
                </a:r>
                <a14:m>
                  <m:oMath xmlns:m="http://schemas.openxmlformats.org/officeDocument/2006/math">
                    <m:r>
                      <a:rPr lang="en-GB" i="1" dirty="0" smtClean="0">
                        <a:latin typeface="Cambria Math" panose="02040503050406030204" pitchFamily="18" charset="0"/>
                      </a:rPr>
                      <m:t>30 </m:t>
                    </m:r>
                    <m:r>
                      <a:rPr lang="en-GB" i="1" dirty="0" smtClean="0">
                        <a:latin typeface="Cambria Math" panose="02040503050406030204" pitchFamily="18" charset="0"/>
                      </a:rPr>
                      <m:t>𝑘𝑚</m:t>
                    </m:r>
                    <m:r>
                      <a:rPr lang="en-GB" i="1" dirty="0" smtClean="0">
                        <a:latin typeface="Cambria Math" panose="02040503050406030204" pitchFamily="18" charset="0"/>
                      </a:rPr>
                      <m:t>/</m:t>
                    </m:r>
                    <m:r>
                      <a:rPr lang="en-GB" i="1" dirty="0" smtClean="0">
                        <a:latin typeface="Cambria Math" panose="02040503050406030204" pitchFamily="18" charset="0"/>
                      </a:rPr>
                      <m:t>h</m:t>
                    </m:r>
                    <m:sSup>
                      <m:sSupPr>
                        <m:ctrlPr>
                          <a:rPr lang="pl-PL" b="0" i="1" dirty="0" smtClean="0">
                            <a:latin typeface="Cambria Math" panose="02040503050406030204" pitchFamily="18" charset="0"/>
                          </a:rPr>
                        </m:ctrlPr>
                      </m:sSupPr>
                      <m:e>
                        <m:r>
                          <a:rPr lang="pl-PL" b="0" i="1" dirty="0" smtClean="0">
                            <a:latin typeface="Cambria Math" panose="02040503050406030204" pitchFamily="18" charset="0"/>
                          </a:rPr>
                          <m:t>.</m:t>
                        </m:r>
                      </m:e>
                      <m:sup>
                        <m:r>
                          <a:rPr lang="pl-PL" b="0" i="1" dirty="0" smtClean="0">
                            <a:latin typeface="Cambria Math" panose="02040503050406030204" pitchFamily="18" charset="0"/>
                          </a:rPr>
                          <m:t>[1]</m:t>
                        </m:r>
                      </m:sup>
                    </m:sSup>
                  </m:oMath>
                </a14:m>
                <a:endParaRPr lang="pl-PL" noProof="0"/>
              </a:p>
              <a:p>
                <a:pPr marL="0" indent="0">
                  <a:buNone/>
                </a:pPr>
                <a:endParaRPr lang="en-GB" noProof="0"/>
              </a:p>
            </p:txBody>
          </p:sp>
        </mc:Choice>
        <mc:Fallback xmlns="">
          <p:sp>
            <p:nvSpPr>
              <p:cNvPr id="3" name="Content Placeholder 2">
                <a:extLst>
                  <a:ext uri="{FF2B5EF4-FFF2-40B4-BE49-F238E27FC236}">
                    <a16:creationId xmlns:a16="http://schemas.microsoft.com/office/drawing/2014/main" id="{72CFEE25-BAA7-E16A-7E2C-90C8EC694D95}"/>
                  </a:ext>
                </a:extLst>
              </p:cNvPr>
              <p:cNvSpPr>
                <a:spLocks noGrp="1" noRot="1" noChangeAspect="1" noMove="1" noResize="1" noEditPoints="1" noAdjustHandles="1" noChangeArrowheads="1" noChangeShapeType="1" noTextEdit="1"/>
              </p:cNvSpPr>
              <p:nvPr>
                <p:ph idx="1"/>
              </p:nvPr>
            </p:nvSpPr>
            <p:spPr>
              <a:blipFill>
                <a:blip r:embed="rId3"/>
                <a:stretch>
                  <a:fillRect l="-1101" t="-3501" r="-986"/>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AEB346B0-DA6A-B692-018F-687A06DB40F1}"/>
              </a:ext>
            </a:extLst>
          </p:cNvPr>
          <p:cNvSpPr>
            <a:spLocks noGrp="1"/>
          </p:cNvSpPr>
          <p:nvPr>
            <p:ph type="ftr" sz="quarter" idx="11"/>
          </p:nvPr>
        </p:nvSpPr>
        <p:spPr/>
        <p:txBody>
          <a:bodyPr/>
          <a:lstStyle/>
          <a:p>
            <a:r>
              <a:rPr lang="en-GB"/>
              <a:t>[1] https://aquapark.lodz.pl/strefa-basenowa/atrakcje/strefa-zewnetrzna/sezonowa-zjezdzalnia-kamikaze/</a:t>
            </a:r>
          </a:p>
        </p:txBody>
      </p:sp>
    </p:spTree>
    <p:extLst>
      <p:ext uri="{BB962C8B-B14F-4D97-AF65-F5344CB8AC3E}">
        <p14:creationId xmlns:p14="http://schemas.microsoft.com/office/powerpoint/2010/main" val="222966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17A8-7C4C-F966-4A3E-8DCF62A2B707}"/>
              </a:ext>
            </a:extLst>
          </p:cNvPr>
          <p:cNvSpPr>
            <a:spLocks noGrp="1"/>
          </p:cNvSpPr>
          <p:nvPr>
            <p:ph type="title"/>
          </p:nvPr>
        </p:nvSpPr>
        <p:spPr>
          <a:xfrm>
            <a:off x="838200" y="197977"/>
            <a:ext cx="10515600" cy="1325563"/>
          </a:xfrm>
        </p:spPr>
        <p:txBody>
          <a:bodyPr/>
          <a:lstStyle/>
          <a:p>
            <a:r>
              <a:rPr lang="pl-PL"/>
              <a:t>Hypothesis</a:t>
            </a:r>
            <a:endParaRPr lang="en-GB"/>
          </a:p>
        </p:txBody>
      </p:sp>
      <p:pic>
        <p:nvPicPr>
          <p:cNvPr id="7" name="Content Placeholder 6" descr="A water slide at a water park&#10;&#10;AI-generated content may be incorrect.">
            <a:extLst>
              <a:ext uri="{FF2B5EF4-FFF2-40B4-BE49-F238E27FC236}">
                <a16:creationId xmlns:a16="http://schemas.microsoft.com/office/drawing/2014/main" id="{50CD43D9-8257-4379-94F8-941F9AD8A9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14552"/>
            <a:ext cx="10515600" cy="3573483"/>
          </a:xfrm>
        </p:spPr>
      </p:pic>
      <p:sp>
        <p:nvSpPr>
          <p:cNvPr id="10" name="Footer Placeholder 9">
            <a:extLst>
              <a:ext uri="{FF2B5EF4-FFF2-40B4-BE49-F238E27FC236}">
                <a16:creationId xmlns:a16="http://schemas.microsoft.com/office/drawing/2014/main" id="{1C1834EF-4F61-5F58-42DC-ECD28302DE1C}"/>
              </a:ext>
            </a:extLst>
          </p:cNvPr>
          <p:cNvSpPr>
            <a:spLocks noGrp="1"/>
          </p:cNvSpPr>
          <p:nvPr>
            <p:ph type="ftr" sz="quarter" idx="11"/>
          </p:nvPr>
        </p:nvSpPr>
        <p:spPr/>
        <p:txBody>
          <a:bodyPr/>
          <a:lstStyle/>
          <a:p>
            <a:r>
              <a:rPr lang="en-GB"/>
              <a:t>"Kamikaze" type waterslide at Aquapark Fala in </a:t>
            </a:r>
            <a:r>
              <a:rPr lang="en-GB" err="1"/>
              <a:t>Łódź</a:t>
            </a:r>
            <a:r>
              <a:rPr lang="pl-PL"/>
              <a:t> (Google Maps)</a:t>
            </a:r>
            <a:endParaRPr lang="en-GB"/>
          </a:p>
        </p:txBody>
      </p:sp>
      <p:sp>
        <p:nvSpPr>
          <p:cNvPr id="12" name="TextBox 11">
            <a:extLst>
              <a:ext uri="{FF2B5EF4-FFF2-40B4-BE49-F238E27FC236}">
                <a16:creationId xmlns:a16="http://schemas.microsoft.com/office/drawing/2014/main" id="{D562F310-6F96-67A7-D5E7-C1DA5C87C4FB}"/>
              </a:ext>
            </a:extLst>
          </p:cNvPr>
          <p:cNvSpPr txBox="1"/>
          <p:nvPr/>
        </p:nvSpPr>
        <p:spPr>
          <a:xfrm>
            <a:off x="838200" y="1298448"/>
            <a:ext cx="10515600" cy="830997"/>
          </a:xfrm>
          <a:prstGeom prst="rect">
            <a:avLst/>
          </a:prstGeom>
          <a:noFill/>
        </p:spPr>
        <p:txBody>
          <a:bodyPr wrap="square" rtlCol="0">
            <a:spAutoFit/>
          </a:bodyPr>
          <a:lstStyle/>
          <a:p>
            <a:r>
              <a:rPr lang="en-GB" sz="2400"/>
              <a:t>The descent time of a rider on a waterslide can be modelled as a function of the slide’s </a:t>
            </a:r>
            <a:r>
              <a:rPr lang="pl-PL" sz="2400"/>
              <a:t>gradient</a:t>
            </a:r>
            <a:r>
              <a:rPr lang="en-GB" sz="2400"/>
              <a:t>,</a:t>
            </a:r>
            <a:r>
              <a:rPr lang="pl-PL" sz="2400"/>
              <a:t> length</a:t>
            </a:r>
            <a:r>
              <a:rPr lang="en-GB" sz="2400"/>
              <a:t>, and </a:t>
            </a:r>
            <a:r>
              <a:rPr lang="pl-PL" sz="2400"/>
              <a:t>height.</a:t>
            </a:r>
            <a:endParaRPr lang="en-GB" sz="2400"/>
          </a:p>
        </p:txBody>
      </p:sp>
    </p:spTree>
    <p:extLst>
      <p:ext uri="{BB962C8B-B14F-4D97-AF65-F5344CB8AC3E}">
        <p14:creationId xmlns:p14="http://schemas.microsoft.com/office/powerpoint/2010/main" val="262888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BBB5-8B16-7A26-784C-CD7FB6A43B84}"/>
              </a:ext>
            </a:extLst>
          </p:cNvPr>
          <p:cNvSpPr>
            <a:spLocks noGrp="1"/>
          </p:cNvSpPr>
          <p:nvPr>
            <p:ph type="title"/>
          </p:nvPr>
        </p:nvSpPr>
        <p:spPr/>
        <p:txBody>
          <a:bodyPr/>
          <a:lstStyle/>
          <a:p>
            <a:r>
              <a:rPr lang="pl-PL"/>
              <a:t>Finding a formula to determine descent time</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1083DB-7FA3-289C-3F90-FF691B813038}"/>
                  </a:ext>
                </a:extLst>
              </p:cNvPr>
              <p:cNvSpPr>
                <a:spLocks noGrp="1"/>
              </p:cNvSpPr>
              <p:nvPr>
                <p:ph idx="1"/>
              </p:nvPr>
            </p:nvSpPr>
            <p:spPr/>
            <p:txBody>
              <a:bodyPr numCol="2">
                <a:normAutofit fontScale="92500"/>
              </a:bodyPr>
              <a:lstStyle/>
              <a:p>
                <a:r>
                  <a:rPr lang="pl-PL"/>
                  <a:t>If the slide were a straight line then descent time would be given by: </a:t>
                </a:r>
              </a:p>
              <a:p>
                <a:pPr marL="0" indent="0">
                  <a:lnSpc>
                    <a:spcPct val="100000"/>
                  </a:lnSpc>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𝑠</m:t>
                      </m:r>
                      <m:r>
                        <a:rPr lang="pl-PL" b="0" i="1" smtClean="0">
                          <a:latin typeface="Cambria Math" panose="02040503050406030204" pitchFamily="18" charset="0"/>
                          <a:ea typeface="Cambria Math" panose="02040503050406030204" pitchFamily="18" charset="0"/>
                        </a:rPr>
                        <m:t>=</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𝑣</m:t>
                          </m:r>
                        </m:e>
                        <m:sub>
                          <m:r>
                            <a:rPr lang="pl-PL" b="0" i="1" smtClean="0">
                              <a:latin typeface="Cambria Math" panose="02040503050406030204" pitchFamily="18" charset="0"/>
                              <a:ea typeface="Cambria Math" panose="02040503050406030204" pitchFamily="18" charset="0"/>
                            </a:rPr>
                            <m:t>0</m:t>
                          </m:r>
                        </m:sub>
                      </m:sSub>
                      <m:r>
                        <a:rPr lang="pl-PL" b="0" i="1" smtClean="0">
                          <a:latin typeface="Cambria Math" panose="02040503050406030204" pitchFamily="18" charset="0"/>
                          <a:ea typeface="Cambria Math" panose="02040503050406030204" pitchFamily="18" charset="0"/>
                        </a:rPr>
                        <m:t>𝑡</m:t>
                      </m:r>
                      <m:r>
                        <a:rPr lang="pl-PL" b="0" i="1" smtClean="0">
                          <a:latin typeface="Cambria Math" panose="02040503050406030204" pitchFamily="18" charset="0"/>
                          <a:ea typeface="Cambria Math" panose="02040503050406030204" pitchFamily="18" charset="0"/>
                        </a:rPr>
                        <m:t>+</m:t>
                      </m:r>
                      <m:f>
                        <m:fPr>
                          <m:ctrlPr>
                            <a:rPr lang="pl-PL" b="0" i="1" smtClean="0">
                              <a:latin typeface="Cambria Math" panose="02040503050406030204" pitchFamily="18" charset="0"/>
                              <a:ea typeface="Cambria Math" panose="02040503050406030204" pitchFamily="18" charset="0"/>
                            </a:rPr>
                          </m:ctrlPr>
                        </m:fPr>
                        <m:num>
                          <m:r>
                            <a:rPr lang="pl-PL" b="0" i="1" smtClean="0">
                              <a:latin typeface="Cambria Math" panose="02040503050406030204" pitchFamily="18" charset="0"/>
                              <a:ea typeface="Cambria Math" panose="02040503050406030204" pitchFamily="18" charset="0"/>
                            </a:rPr>
                            <m:t>1</m:t>
                          </m:r>
                        </m:num>
                        <m:den>
                          <m:r>
                            <a:rPr lang="pl-PL" b="0" i="1" smtClean="0">
                              <a:latin typeface="Cambria Math" panose="02040503050406030204" pitchFamily="18" charset="0"/>
                              <a:ea typeface="Cambria Math" panose="02040503050406030204" pitchFamily="18" charset="0"/>
                            </a:rPr>
                            <m:t>2</m:t>
                          </m:r>
                        </m:den>
                      </m:f>
                      <m:r>
                        <a:rPr lang="pl-PL" b="0" i="1" smtClean="0">
                          <a:latin typeface="Cambria Math" panose="02040503050406030204" pitchFamily="18" charset="0"/>
                          <a:ea typeface="Cambria Math" panose="02040503050406030204" pitchFamily="18" charset="0"/>
                        </a:rPr>
                        <m:t>𝑎</m:t>
                      </m:r>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𝑡</m:t>
                          </m:r>
                        </m:e>
                        <m:sup>
                          <m:r>
                            <a:rPr lang="pl-PL" b="0" i="1" smtClean="0">
                              <a:latin typeface="Cambria Math" panose="02040503050406030204" pitchFamily="18" charset="0"/>
                              <a:ea typeface="Cambria Math" panose="02040503050406030204" pitchFamily="18" charset="0"/>
                            </a:rPr>
                            <m:t>2</m:t>
                          </m:r>
                        </m:sup>
                      </m:sSup>
                      <m:r>
                        <a:rPr lang="pl-PL" b="0" i="1" smtClean="0">
                          <a:latin typeface="Cambria Math" panose="02040503050406030204" pitchFamily="18" charset="0"/>
                          <a:ea typeface="Cambria Math" panose="02040503050406030204" pitchFamily="18" charset="0"/>
                        </a:rPr>
                        <m:t> </m:t>
                      </m:r>
                    </m:oMath>
                  </m:oMathPara>
                </a14:m>
                <a:endParaRPr lang="pl-PL" b="0" i="1">
                  <a:latin typeface="Cambria Math" panose="02040503050406030204" pitchFamily="18" charset="0"/>
                  <a:ea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𝑡</m:t>
                      </m:r>
                      <m:r>
                        <a:rPr lang="pl-PL" b="0" i="1" smtClean="0">
                          <a:latin typeface="Cambria Math" panose="02040503050406030204" pitchFamily="18" charset="0"/>
                          <a:ea typeface="Cambria Math" panose="02040503050406030204" pitchFamily="18" charset="0"/>
                        </a:rPr>
                        <m:t>=</m:t>
                      </m:r>
                      <m:rad>
                        <m:radPr>
                          <m:degHide m:val="on"/>
                          <m:ctrlPr>
                            <a:rPr lang="pl-PL" b="0" i="1" smtClean="0">
                              <a:latin typeface="Cambria Math" panose="02040503050406030204" pitchFamily="18" charset="0"/>
                              <a:ea typeface="Cambria Math" panose="02040503050406030204" pitchFamily="18" charset="0"/>
                            </a:rPr>
                          </m:ctrlPr>
                        </m:radPr>
                        <m:deg/>
                        <m:e>
                          <m:f>
                            <m:fPr>
                              <m:ctrlPr>
                                <a:rPr lang="pl-PL" b="0" i="1" smtClean="0">
                                  <a:latin typeface="Cambria Math" panose="02040503050406030204" pitchFamily="18" charset="0"/>
                                  <a:ea typeface="Cambria Math" panose="02040503050406030204" pitchFamily="18" charset="0"/>
                                </a:rPr>
                              </m:ctrlPr>
                            </m:fPr>
                            <m:num>
                              <m:r>
                                <a:rPr lang="pl-PL" b="0" i="1" smtClean="0">
                                  <a:latin typeface="Cambria Math" panose="02040503050406030204" pitchFamily="18" charset="0"/>
                                  <a:ea typeface="Cambria Math" panose="02040503050406030204" pitchFamily="18" charset="0"/>
                                </a:rPr>
                                <m:t>2</m:t>
                              </m:r>
                              <m:r>
                                <a:rPr lang="pl-PL" b="0" i="1" smtClean="0">
                                  <a:latin typeface="Cambria Math" panose="02040503050406030204" pitchFamily="18" charset="0"/>
                                  <a:ea typeface="Cambria Math" panose="02040503050406030204" pitchFamily="18" charset="0"/>
                                </a:rPr>
                                <m:t>𝑠</m:t>
                              </m:r>
                            </m:num>
                            <m:den>
                              <m:r>
                                <a:rPr lang="pl-PL" b="0" i="1" smtClean="0">
                                  <a:latin typeface="Cambria Math" panose="02040503050406030204" pitchFamily="18" charset="0"/>
                                  <a:ea typeface="Cambria Math" panose="02040503050406030204" pitchFamily="18" charset="0"/>
                                </a:rPr>
                                <m:t>𝑎</m:t>
                              </m:r>
                            </m:den>
                          </m:f>
                        </m:e>
                      </m:rad>
                    </m:oMath>
                  </m:oMathPara>
                </a14:m>
                <a:endParaRPr lang="pl-PL">
                  <a:latin typeface="Cambria Math" panose="02040503050406030204" pitchFamily="18" charset="0"/>
                  <a:ea typeface="Cambria Math" panose="02040503050406030204" pitchFamily="18" charset="0"/>
                </a:endParaRPr>
              </a:p>
              <a:p>
                <a:r>
                  <a:rPr lang="pl-PL"/>
                  <a:t>The acceleration of the rider is, according to Newton’s second law of motion: </a:t>
                </a:r>
                <a14:m>
                  <m:oMath xmlns:m="http://schemas.openxmlformats.org/officeDocument/2006/math">
                    <m:r>
                      <a:rPr lang="pl-PL" b="0" i="1" smtClean="0">
                        <a:latin typeface="Cambria Math" panose="02040503050406030204" pitchFamily="18" charset="0"/>
                      </a:rPr>
                      <m:t>𝐹</m:t>
                    </m:r>
                    <m:r>
                      <a:rPr lang="pl-PL" b="0" i="1" smtClean="0">
                        <a:latin typeface="Cambria Math" panose="02040503050406030204" pitchFamily="18" charset="0"/>
                      </a:rPr>
                      <m:t>=</m:t>
                    </m:r>
                    <m:r>
                      <a:rPr lang="pl-PL" b="0" i="1" smtClean="0">
                        <a:latin typeface="Cambria Math" panose="02040503050406030204" pitchFamily="18" charset="0"/>
                      </a:rPr>
                      <m:t>𝑚𝑎</m:t>
                    </m:r>
                  </m:oMath>
                </a14:m>
                <a:endParaRPr lang="pl-PL" b="0"/>
              </a:p>
              <a:p>
                <a:pPr marL="0" indent="0">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𝑎</m:t>
                      </m:r>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𝐹</m:t>
                          </m:r>
                        </m:num>
                        <m:den>
                          <m:r>
                            <a:rPr lang="pl-PL" b="0" i="1" smtClean="0">
                              <a:latin typeface="Cambria Math" panose="02040503050406030204" pitchFamily="18" charset="0"/>
                            </a:rPr>
                            <m:t>𝑚</m:t>
                          </m:r>
                        </m:den>
                      </m:f>
                    </m:oMath>
                  </m:oMathPara>
                </a14:m>
                <a:endParaRPr lang="en-GB"/>
              </a:p>
            </p:txBody>
          </p:sp>
        </mc:Choice>
        <mc:Fallback xmlns="">
          <p:sp>
            <p:nvSpPr>
              <p:cNvPr id="3" name="Content Placeholder 2">
                <a:extLst>
                  <a:ext uri="{FF2B5EF4-FFF2-40B4-BE49-F238E27FC236}">
                    <a16:creationId xmlns:a16="http://schemas.microsoft.com/office/drawing/2014/main" id="{C41083DB-7FA3-289C-3F90-FF691B813038}"/>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36BBF5-7213-A27F-1961-19E2E44CF467}"/>
                  </a:ext>
                </a:extLst>
              </p:cNvPr>
              <p:cNvSpPr txBox="1"/>
              <p:nvPr/>
            </p:nvSpPr>
            <p:spPr>
              <a:xfrm>
                <a:off x="7144871" y="2486834"/>
                <a:ext cx="9144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𝑇h𝑖𝑠</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𝑒𝑞𝑢𝑎𝑡𝑖𝑜𝑛</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𝑎𝑠𝑠𝑢𝑚𝑒𝑠</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𝑐𝑜𝑛𝑠𝑡𝑎𝑛𝑡</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𝑎𝑐𝑐𝑒𝑙𝑒𝑟𝑎𝑡𝑖𝑜𝑛</m:t>
                      </m:r>
                      <m:r>
                        <a:rPr lang="pl-PL" b="0" i="1" smtClean="0">
                          <a:latin typeface="Cambria Math" panose="02040503050406030204" pitchFamily="18" charset="0"/>
                          <a:ea typeface="Cambria Math" panose="02040503050406030204" pitchFamily="18" charset="0"/>
                        </a:rPr>
                        <m:t>]</m:t>
                      </m:r>
                    </m:oMath>
                  </m:oMathPara>
                </a14:m>
                <a:endParaRPr lang="pl-PL" b="0" i="1">
                  <a:latin typeface="Cambria Math" panose="02040503050406030204" pitchFamily="18" charset="0"/>
                  <a:ea typeface="Cambria Math" panose="02040503050406030204" pitchFamily="18" charset="0"/>
                </a:endParaRPr>
              </a:p>
              <a:p>
                <a:endParaRPr lang="en-GB"/>
              </a:p>
            </p:txBody>
          </p:sp>
        </mc:Choice>
        <mc:Fallback xmlns="">
          <p:sp>
            <p:nvSpPr>
              <p:cNvPr id="4" name="TextBox 3">
                <a:extLst>
                  <a:ext uri="{FF2B5EF4-FFF2-40B4-BE49-F238E27FC236}">
                    <a16:creationId xmlns:a16="http://schemas.microsoft.com/office/drawing/2014/main" id="{D136BBF5-7213-A27F-1961-19E2E44CF467}"/>
                  </a:ext>
                </a:extLst>
              </p:cNvPr>
              <p:cNvSpPr txBox="1">
                <a:spLocks noRot="1" noChangeAspect="1" noMove="1" noResize="1" noEditPoints="1" noAdjustHandles="1" noChangeArrowheads="1" noChangeShapeType="1" noTextEdit="1"/>
              </p:cNvSpPr>
              <p:nvPr/>
            </p:nvSpPr>
            <p:spPr>
              <a:xfrm>
                <a:off x="7144871" y="2486834"/>
                <a:ext cx="914400" cy="646331"/>
              </a:xfrm>
              <a:prstGeom prst="rect">
                <a:avLst/>
              </a:prstGeom>
              <a:blipFill>
                <a:blip r:embed="rId3"/>
                <a:stretch>
                  <a:fillRect l="-2000" r="-449333"/>
                </a:stretch>
              </a:blipFill>
            </p:spPr>
            <p:txBody>
              <a:bodyPr/>
              <a:lstStyle/>
              <a:p>
                <a:r>
                  <a:rPr lang="en-GB">
                    <a:noFill/>
                  </a:rPr>
                  <a:t> </a:t>
                </a:r>
              </a:p>
            </p:txBody>
          </p:sp>
        </mc:Fallback>
      </mc:AlternateContent>
    </p:spTree>
    <p:extLst>
      <p:ext uri="{BB962C8B-B14F-4D97-AF65-F5344CB8AC3E}">
        <p14:creationId xmlns:p14="http://schemas.microsoft.com/office/powerpoint/2010/main" val="210451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69D67-A1B2-414C-E217-CDDA351E6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45EA7-127F-7724-3916-EE97E226B83D}"/>
              </a:ext>
            </a:extLst>
          </p:cNvPr>
          <p:cNvSpPr>
            <a:spLocks noGrp="1"/>
          </p:cNvSpPr>
          <p:nvPr>
            <p:ph type="title"/>
          </p:nvPr>
        </p:nvSpPr>
        <p:spPr>
          <a:xfrm>
            <a:off x="838200" y="365126"/>
            <a:ext cx="10515600" cy="701674"/>
          </a:xfrm>
        </p:spPr>
        <p:txBody>
          <a:bodyPr/>
          <a:lstStyle/>
          <a:p>
            <a:r>
              <a:rPr lang="pl-PL"/>
              <a:t>Finding a formula to determine descent time</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20FDD0-CC94-921C-01A1-D4FC00F5D8EA}"/>
                  </a:ext>
                </a:extLst>
              </p:cNvPr>
              <p:cNvSpPr>
                <a:spLocks noGrp="1"/>
              </p:cNvSpPr>
              <p:nvPr>
                <p:ph idx="1"/>
              </p:nvPr>
            </p:nvSpPr>
            <p:spPr>
              <a:xfrm>
                <a:off x="838200" y="1066800"/>
                <a:ext cx="10515600" cy="5426074"/>
              </a:xfrm>
            </p:spPr>
            <p:txBody>
              <a:bodyPr numCol="2">
                <a:normAutofit fontScale="70000" lnSpcReduction="20000"/>
              </a:bodyPr>
              <a:lstStyle/>
              <a:p>
                <a:pPr marL="0" indent="0">
                  <a:buNone/>
                </a:pPr>
                <a:r>
                  <a:rPr lang="pl-PL" sz="2300"/>
                  <a:t>The net force acting on a body on a slope is given by:</a:t>
                </a:r>
                <a:endParaRPr lang="pl-PL" sz="2300" b="0"/>
              </a:p>
              <a:p>
                <a:pPr marL="0" indent="0">
                  <a:buNone/>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panose="02040503050406030204" pitchFamily="18" charset="0"/>
                            </a:rPr>
                            <m:t>𝐹</m:t>
                          </m:r>
                        </m:e>
                        <m:sub>
                          <m:r>
                            <a:rPr lang="pl-PL" b="0" i="1" smtClean="0">
                              <a:latin typeface="Cambria Math" panose="02040503050406030204" pitchFamily="18" charset="0"/>
                            </a:rPr>
                            <m:t>𝑛𝑒𝑡</m:t>
                          </m:r>
                        </m:sub>
                      </m:sSub>
                      <m:r>
                        <a:rPr lang="pl-PL" b="0" i="1" smtClean="0">
                          <a:latin typeface="Cambria Math" panose="02040503050406030204" pitchFamily="18" charset="0"/>
                        </a:rPr>
                        <m:t>=</m:t>
                      </m:r>
                      <m:r>
                        <a:rPr lang="pl-PL" b="0" i="1" smtClean="0">
                          <a:latin typeface="Cambria Math" panose="02040503050406030204" pitchFamily="18" charset="0"/>
                        </a:rPr>
                        <m:t>𝑚</m:t>
                      </m:r>
                      <m:r>
                        <a:rPr lang="pl-PL" b="0" i="1" smtClean="0">
                          <a:latin typeface="Cambria Math" panose="02040503050406030204" pitchFamily="18" charset="0"/>
                        </a:rPr>
                        <m:t>⋅</m:t>
                      </m:r>
                      <m:r>
                        <a:rPr lang="pl-PL" b="0" i="1" smtClean="0">
                          <a:latin typeface="Cambria Math" panose="02040503050406030204" pitchFamily="18" charset="0"/>
                        </a:rPr>
                        <m:t>𝑔</m:t>
                      </m:r>
                      <m:r>
                        <a:rPr lang="pl-PL" b="0" i="1" smtClean="0">
                          <a:latin typeface="Cambria Math" panose="02040503050406030204" pitchFamily="18" charset="0"/>
                        </a:rPr>
                        <m:t>⋅</m:t>
                      </m:r>
                      <m:r>
                        <m:rPr>
                          <m:sty m:val="p"/>
                        </m:rPr>
                        <a:rPr lang="pl-PL" b="0" i="0" smtClean="0">
                          <a:latin typeface="Cambria Math" panose="02040503050406030204" pitchFamily="18" charset="0"/>
                        </a:rPr>
                        <m:t>sin</m:t>
                      </m:r>
                      <m:d>
                        <m:dPr>
                          <m:ctrlPr>
                            <a:rPr lang="pl-PL" b="0" i="1" smtClean="0">
                              <a:latin typeface="Cambria Math" panose="02040503050406030204" pitchFamily="18" charset="0"/>
                            </a:rPr>
                          </m:ctrlPr>
                        </m:dPr>
                        <m:e>
                          <m:r>
                            <a:rPr lang="pl-PL" b="0" i="1" smtClean="0">
                              <a:latin typeface="Cambria Math" panose="02040503050406030204" pitchFamily="18" charset="0"/>
                            </a:rPr>
                            <m:t>𝜃</m:t>
                          </m:r>
                          <m:r>
                            <a:rPr lang="pl-PL" b="0" i="1" smtClean="0">
                              <a:latin typeface="Cambria Math" panose="02040503050406030204" pitchFamily="18" charset="0"/>
                            </a:rPr>
                            <m:t>°</m:t>
                          </m:r>
                        </m:e>
                      </m:d>
                    </m:oMath>
                  </m:oMathPara>
                </a14:m>
                <a:endParaRPr lang="pl-PL" b="0"/>
              </a:p>
              <a:p>
                <a:pPr marL="0" indent="0">
                  <a:buNone/>
                </a:pPr>
                <a:r>
                  <a:rPr lang="pl-PL" sz="2300"/>
                  <a:t>Therefore descent time would be:</a:t>
                </a:r>
              </a:p>
              <a:p>
                <a:pPr marL="0" indent="0">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𝑇</m:t>
                      </m:r>
                      <m:r>
                        <a:rPr lang="pl-PL" b="0" i="1" smtClean="0">
                          <a:latin typeface="Cambria Math" panose="02040503050406030204" pitchFamily="18" charset="0"/>
                        </a:rPr>
                        <m:t>=</m:t>
                      </m:r>
                      <m:rad>
                        <m:radPr>
                          <m:degHide m:val="on"/>
                          <m:ctrlPr>
                            <a:rPr lang="pl-PL" b="0" i="1" smtClean="0">
                              <a:latin typeface="Cambria Math" panose="02040503050406030204" pitchFamily="18" charset="0"/>
                            </a:rPr>
                          </m:ctrlPr>
                        </m:radPr>
                        <m:deg/>
                        <m:e>
                          <m:f>
                            <m:fPr>
                              <m:ctrlPr>
                                <a:rPr lang="pl-PL" b="0" i="1" smtClean="0">
                                  <a:latin typeface="Cambria Math" panose="02040503050406030204" pitchFamily="18" charset="0"/>
                                </a:rPr>
                              </m:ctrlPr>
                            </m:fPr>
                            <m:num>
                              <m:r>
                                <a:rPr lang="pl-PL" b="0" i="1" smtClean="0">
                                  <a:latin typeface="Cambria Math" panose="02040503050406030204" pitchFamily="18" charset="0"/>
                                </a:rPr>
                                <m:t>2</m:t>
                              </m:r>
                              <m:r>
                                <a:rPr lang="pl-PL" b="0" i="1" smtClean="0">
                                  <a:latin typeface="Cambria Math" panose="02040503050406030204" pitchFamily="18" charset="0"/>
                                </a:rPr>
                                <m:t>𝑠</m:t>
                              </m:r>
                            </m:num>
                            <m:den>
                              <m:r>
                                <a:rPr lang="pl-PL" b="0" i="1" smtClean="0">
                                  <a:latin typeface="Cambria Math" panose="02040503050406030204" pitchFamily="18" charset="0"/>
                                </a:rPr>
                                <m:t>𝑎</m:t>
                              </m:r>
                            </m:den>
                          </m:f>
                        </m:e>
                      </m:rad>
                      <m:r>
                        <a:rPr lang="pl-PL" b="0" i="1" smtClean="0">
                          <a:latin typeface="Cambria Math" panose="02040503050406030204" pitchFamily="18" charset="0"/>
                        </a:rPr>
                        <m:t>=</m:t>
                      </m:r>
                      <m:rad>
                        <m:radPr>
                          <m:degHide m:val="on"/>
                          <m:ctrlPr>
                            <a:rPr lang="pl-PL" b="0" i="1" smtClean="0">
                              <a:latin typeface="Cambria Math" panose="02040503050406030204" pitchFamily="18" charset="0"/>
                            </a:rPr>
                          </m:ctrlPr>
                        </m:radPr>
                        <m:deg/>
                        <m:e>
                          <m:f>
                            <m:fPr>
                              <m:ctrlPr>
                                <a:rPr lang="pl-PL" b="0" i="1" smtClean="0">
                                  <a:latin typeface="Cambria Math" panose="02040503050406030204" pitchFamily="18" charset="0"/>
                                </a:rPr>
                              </m:ctrlPr>
                            </m:fPr>
                            <m:num>
                              <m:r>
                                <a:rPr lang="pl-PL" b="0" i="1" smtClean="0">
                                  <a:latin typeface="Cambria Math" panose="02040503050406030204" pitchFamily="18" charset="0"/>
                                </a:rPr>
                                <m:t>2</m:t>
                              </m:r>
                              <m:r>
                                <a:rPr lang="pl-PL" b="0" i="1" smtClean="0">
                                  <a:latin typeface="Cambria Math" panose="02040503050406030204" pitchFamily="18" charset="0"/>
                                </a:rPr>
                                <m:t>𝑠</m:t>
                              </m:r>
                            </m:num>
                            <m:den>
                              <m:f>
                                <m:fPr>
                                  <m:ctrlPr>
                                    <a:rPr lang="pl-PL" b="0" i="1" smtClean="0">
                                      <a:latin typeface="Cambria Math" panose="02040503050406030204" pitchFamily="18" charset="0"/>
                                    </a:rPr>
                                  </m:ctrlPr>
                                </m:fPr>
                                <m:num>
                                  <m:r>
                                    <a:rPr lang="pl-PL" b="0" i="1" smtClean="0">
                                      <a:latin typeface="Cambria Math" panose="02040503050406030204" pitchFamily="18" charset="0"/>
                                    </a:rPr>
                                    <m:t>𝐹</m:t>
                                  </m:r>
                                </m:num>
                                <m:den>
                                  <m:r>
                                    <a:rPr lang="pl-PL" b="0" i="1" smtClean="0">
                                      <a:latin typeface="Cambria Math" panose="02040503050406030204" pitchFamily="18" charset="0"/>
                                    </a:rPr>
                                    <m:t>𝑚</m:t>
                                  </m:r>
                                </m:den>
                              </m:f>
                            </m:den>
                          </m:f>
                        </m:e>
                      </m:rad>
                      <m:r>
                        <a:rPr lang="pl-PL" b="0" i="1" smtClean="0">
                          <a:latin typeface="Cambria Math" panose="02040503050406030204" pitchFamily="18" charset="0"/>
                        </a:rPr>
                        <m:t>=</m:t>
                      </m:r>
                      <m:rad>
                        <m:radPr>
                          <m:degHide m:val="on"/>
                          <m:ctrlPr>
                            <a:rPr lang="pl-PL" b="0" i="1" smtClean="0">
                              <a:latin typeface="Cambria Math" panose="02040503050406030204" pitchFamily="18" charset="0"/>
                            </a:rPr>
                          </m:ctrlPr>
                        </m:radPr>
                        <m:deg/>
                        <m:e>
                          <m:f>
                            <m:fPr>
                              <m:ctrlPr>
                                <a:rPr lang="pl-PL" b="0" i="1" smtClean="0">
                                  <a:latin typeface="Cambria Math" panose="02040503050406030204" pitchFamily="18" charset="0"/>
                                </a:rPr>
                              </m:ctrlPr>
                            </m:fPr>
                            <m:num>
                              <m:r>
                                <a:rPr lang="pl-PL" b="0" i="1" smtClean="0">
                                  <a:latin typeface="Cambria Math" panose="02040503050406030204" pitchFamily="18" charset="0"/>
                                </a:rPr>
                                <m:t>2</m:t>
                              </m:r>
                              <m:r>
                                <a:rPr lang="pl-PL" b="0" i="1" smtClean="0">
                                  <a:latin typeface="Cambria Math" panose="02040503050406030204" pitchFamily="18" charset="0"/>
                                </a:rPr>
                                <m:t>𝑠𝑚</m:t>
                              </m:r>
                            </m:num>
                            <m:den>
                              <m:r>
                                <a:rPr lang="pl-PL" b="0" i="1" smtClean="0">
                                  <a:latin typeface="Cambria Math" panose="02040503050406030204" pitchFamily="18" charset="0"/>
                                </a:rPr>
                                <m:t>𝑚𝑔𝑠𝑖𝑛</m:t>
                              </m:r>
                              <m:d>
                                <m:dPr>
                                  <m:ctrlPr>
                                    <a:rPr lang="pl-PL" b="0" i="1" smtClean="0">
                                      <a:latin typeface="Cambria Math" panose="02040503050406030204" pitchFamily="18" charset="0"/>
                                    </a:rPr>
                                  </m:ctrlPr>
                                </m:dPr>
                                <m:e>
                                  <m:r>
                                    <a:rPr lang="pl-PL" b="0" i="1" smtClean="0">
                                      <a:latin typeface="Cambria Math" panose="02040503050406030204" pitchFamily="18" charset="0"/>
                                    </a:rPr>
                                    <m:t>𝜃</m:t>
                                  </m:r>
                                  <m:r>
                                    <a:rPr lang="pl-PL" b="0" i="1" smtClean="0">
                                      <a:latin typeface="Cambria Math" panose="02040503050406030204" pitchFamily="18" charset="0"/>
                                    </a:rPr>
                                    <m:t>°</m:t>
                                  </m:r>
                                </m:e>
                              </m:d>
                            </m:den>
                          </m:f>
                        </m:e>
                      </m:rad>
                      <m:r>
                        <a:rPr lang="pl-PL" b="0" i="1" smtClean="0">
                          <a:latin typeface="Cambria Math" panose="02040503050406030204" pitchFamily="18" charset="0"/>
                        </a:rPr>
                        <m:t>=</m:t>
                      </m:r>
                      <m:rad>
                        <m:radPr>
                          <m:degHide m:val="on"/>
                          <m:ctrlPr>
                            <a:rPr lang="pl-PL" b="0" i="1" smtClean="0">
                              <a:latin typeface="Cambria Math" panose="02040503050406030204" pitchFamily="18" charset="0"/>
                            </a:rPr>
                          </m:ctrlPr>
                        </m:radPr>
                        <m:deg/>
                        <m:e>
                          <m:f>
                            <m:fPr>
                              <m:ctrlPr>
                                <a:rPr lang="pl-PL" b="0" i="1" smtClean="0">
                                  <a:latin typeface="Cambria Math" panose="02040503050406030204" pitchFamily="18" charset="0"/>
                                </a:rPr>
                              </m:ctrlPr>
                            </m:fPr>
                            <m:num>
                              <m:r>
                                <a:rPr lang="pl-PL" b="0" i="1" smtClean="0">
                                  <a:latin typeface="Cambria Math" panose="02040503050406030204" pitchFamily="18" charset="0"/>
                                </a:rPr>
                                <m:t>2</m:t>
                              </m:r>
                              <m:r>
                                <a:rPr lang="pl-PL" b="0" i="1" smtClean="0">
                                  <a:latin typeface="Cambria Math" panose="02040503050406030204" pitchFamily="18" charset="0"/>
                                </a:rPr>
                                <m:t>𝑠</m:t>
                              </m:r>
                            </m:num>
                            <m:den>
                              <m:r>
                                <a:rPr lang="pl-PL" b="0" i="1" smtClean="0">
                                  <a:latin typeface="Cambria Math" panose="02040503050406030204" pitchFamily="18" charset="0"/>
                                </a:rPr>
                                <m:t>𝑔𝑠𝑖𝑛</m:t>
                              </m:r>
                              <m:d>
                                <m:dPr>
                                  <m:ctrlPr>
                                    <a:rPr lang="pl-PL" b="0" i="1" smtClean="0">
                                      <a:latin typeface="Cambria Math" panose="02040503050406030204" pitchFamily="18" charset="0"/>
                                    </a:rPr>
                                  </m:ctrlPr>
                                </m:dPr>
                                <m:e>
                                  <m:r>
                                    <a:rPr lang="pl-PL" b="0" i="1" smtClean="0">
                                      <a:latin typeface="Cambria Math" panose="02040503050406030204" pitchFamily="18" charset="0"/>
                                    </a:rPr>
                                    <m:t>𝜃</m:t>
                                  </m:r>
                                  <m:r>
                                    <a:rPr lang="pl-PL" b="0" i="1" smtClean="0">
                                      <a:latin typeface="Cambria Math" panose="02040503050406030204" pitchFamily="18" charset="0"/>
                                    </a:rPr>
                                    <m:t>°</m:t>
                                  </m:r>
                                </m:e>
                              </m:d>
                            </m:den>
                          </m:f>
                        </m:e>
                      </m:rad>
                    </m:oMath>
                  </m:oMathPara>
                </a14:m>
                <a:endParaRPr lang="pl-PL"/>
              </a:p>
              <a:p>
                <a:pPr marL="0" indent="0">
                  <a:buNone/>
                </a:pPr>
                <a:r>
                  <a:rPr lang="en-GB" sz="2300">
                    <a:effectLst/>
                    <a:latin typeface="Aptos" panose="020B0004020202020204" pitchFamily="34" charset="0"/>
                    <a:ea typeface="Times New Roman" panose="02020603050405020304" pitchFamily="18" charset="0"/>
                    <a:cs typeface="Times New Roman" panose="02020603050405020304" pitchFamily="18" charset="0"/>
                  </a:rPr>
                  <a:t>However, for curved paths the angle </a:t>
                </a:r>
                <a14:m>
                  <m:oMath xmlns:m="http://schemas.openxmlformats.org/officeDocument/2006/math">
                    <m:r>
                      <a:rPr lang="en-GB" sz="2300" i="1">
                        <a:effectLst/>
                        <a:latin typeface="Cambria Math" panose="02040503050406030204" pitchFamily="18" charset="0"/>
                        <a:ea typeface="Times New Roman" panose="02020603050405020304" pitchFamily="18" charset="0"/>
                        <a:cs typeface="Times New Roman" panose="02020603050405020304" pitchFamily="18" charset="0"/>
                      </a:rPr>
                      <m:t>𝜃</m:t>
                    </m:r>
                  </m:oMath>
                </a14:m>
                <a:r>
                  <a:rPr lang="en-GB" sz="2300">
                    <a:effectLst/>
                    <a:latin typeface="Aptos" panose="020B0004020202020204" pitchFamily="34" charset="0"/>
                    <a:ea typeface="Times New Roman" panose="02020603050405020304" pitchFamily="18" charset="0"/>
                    <a:cs typeface="Times New Roman" panose="02020603050405020304" pitchFamily="18" charset="0"/>
                  </a:rPr>
                  <a:t> is constantly</a:t>
                </a:r>
                <a:r>
                  <a:rPr lang="pl-PL" sz="2300">
                    <a:effectLst/>
                    <a:latin typeface="Aptos" panose="020B0004020202020204" pitchFamily="34" charset="0"/>
                    <a:ea typeface="Times New Roman" panose="02020603050405020304" pitchFamily="18" charset="0"/>
                    <a:cs typeface="Times New Roman" panose="02020603050405020304" pitchFamily="18" charset="0"/>
                  </a:rPr>
                  <a:t> </a:t>
                </a:r>
                <a:r>
                  <a:rPr lang="en-GB" sz="2300">
                    <a:effectLst/>
                    <a:latin typeface="Aptos" panose="020B0004020202020204" pitchFamily="34" charset="0"/>
                    <a:ea typeface="Times New Roman" panose="02020603050405020304" pitchFamily="18" charset="0"/>
                    <a:cs typeface="Times New Roman" panose="02020603050405020304" pitchFamily="18" charset="0"/>
                  </a:rPr>
                  <a:t>changing along the curve. This would also mean that acceleration </a:t>
                </a:r>
                <a:r>
                  <a:rPr lang="pl-PL" sz="2300">
                    <a:latin typeface="Aptos" panose="020B0004020202020204" pitchFamily="34" charset="0"/>
                    <a:ea typeface="Times New Roman" panose="02020603050405020304" pitchFamily="18" charset="0"/>
                    <a:cs typeface="Times New Roman" panose="02020603050405020304" pitchFamily="18" charset="0"/>
                  </a:rPr>
                  <a:t>is constantly changing along the curve hence</a:t>
                </a:r>
                <a:r>
                  <a:rPr lang="en-GB" sz="2300">
                    <a:effectLst/>
                    <a:latin typeface="Aptos" panose="020B0004020202020204" pitchFamily="34" charset="0"/>
                    <a:ea typeface="Times New Roman" panose="02020603050405020304" pitchFamily="18" charset="0"/>
                    <a:cs typeface="Times New Roman" panose="02020603050405020304" pitchFamily="18" charset="0"/>
                  </a:rPr>
                  <a:t> we cannot extend this approach to curves. </a:t>
                </a:r>
                <a:r>
                  <a:rPr lang="pl-PL" sz="2300">
                    <a:latin typeface="Aptos" panose="020B0004020202020204" pitchFamily="34" charset="0"/>
                    <a:ea typeface="Times New Roman" panose="02020603050405020304" pitchFamily="18" charset="0"/>
                    <a:cs typeface="Times New Roman" panose="02020603050405020304" pitchFamily="18" charset="0"/>
                  </a:rPr>
                  <a:t>Instead we can consider the conservation of energy principle and find the velocity, a variable used in the formula to calculate time:</a:t>
                </a:r>
              </a:p>
              <a:p>
                <a:pPr marL="0" indent="0">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𝑖𝑛𝑖𝑡𝑖𝑎𝑙</m:t>
                      </m:r>
                      <m:r>
                        <a:rPr lang="pl-PL" b="0" i="1" smtClean="0">
                          <a:latin typeface="Cambria Math" panose="02040503050406030204" pitchFamily="18" charset="0"/>
                        </a:rPr>
                        <m:t> </m:t>
                      </m:r>
                      <m:r>
                        <a:rPr lang="pl-PL" b="0" i="1" smtClean="0">
                          <a:latin typeface="Cambria Math" panose="02040503050406030204" pitchFamily="18" charset="0"/>
                        </a:rPr>
                        <m:t>𝑔𝑟𝑎𝑣𝑖𝑡𝑎𝑡𝑖𝑜𝑛𝑎𝑙</m:t>
                      </m:r>
                      <m:r>
                        <a:rPr lang="pl-PL" b="0" i="1" smtClean="0">
                          <a:latin typeface="Cambria Math" panose="02040503050406030204" pitchFamily="18" charset="0"/>
                        </a:rPr>
                        <m:t> </m:t>
                      </m:r>
                      <m:r>
                        <a:rPr lang="pl-PL" b="0" i="1" smtClean="0">
                          <a:latin typeface="Cambria Math" panose="02040503050406030204" pitchFamily="18" charset="0"/>
                        </a:rPr>
                        <m:t>𝑝𝑜𝑡𝑒𝑛𝑡𝑖𝑎𝑙</m:t>
                      </m:r>
                      <m:r>
                        <a:rPr lang="pl-PL" b="0" i="1" smtClean="0">
                          <a:latin typeface="Cambria Math" panose="02040503050406030204" pitchFamily="18" charset="0"/>
                        </a:rPr>
                        <m:t> </m:t>
                      </m:r>
                      <m:r>
                        <a:rPr lang="pl-PL" b="0" i="1" smtClean="0">
                          <a:latin typeface="Cambria Math" panose="02040503050406030204" pitchFamily="18" charset="0"/>
                        </a:rPr>
                        <m:t>𝑒𝑛𝑒𝑟𝑔𝑦</m:t>
                      </m:r>
                      <m:r>
                        <a:rPr lang="pl-PL" b="0" i="1" smtClean="0">
                          <a:latin typeface="Cambria Math" panose="02040503050406030204" pitchFamily="18" charset="0"/>
                        </a:rPr>
                        <m:t>=</m:t>
                      </m:r>
                      <m:r>
                        <a:rPr lang="pl-PL" b="0" i="1" smtClean="0">
                          <a:latin typeface="Cambria Math" panose="02040503050406030204" pitchFamily="18" charset="0"/>
                        </a:rPr>
                        <m:t>𝑓𝑖𝑛𝑎𝑙</m:t>
                      </m:r>
                      <m:r>
                        <a:rPr lang="pl-PL" b="0" i="1" smtClean="0">
                          <a:latin typeface="Cambria Math" panose="02040503050406030204" pitchFamily="18" charset="0"/>
                        </a:rPr>
                        <m:t> </m:t>
                      </m:r>
                      <m:r>
                        <a:rPr lang="pl-PL" b="0" i="1" smtClean="0">
                          <a:latin typeface="Cambria Math" panose="02040503050406030204" pitchFamily="18" charset="0"/>
                        </a:rPr>
                        <m:t>𝑘𝑖𝑛𝑒𝑡𝑖𝑐</m:t>
                      </m:r>
                      <m:r>
                        <a:rPr lang="pl-PL" b="0" i="1" smtClean="0">
                          <a:latin typeface="Cambria Math" panose="02040503050406030204" pitchFamily="18" charset="0"/>
                        </a:rPr>
                        <m:t> </m:t>
                      </m:r>
                      <m:r>
                        <a:rPr lang="pl-PL" b="0" i="1" smtClean="0">
                          <a:latin typeface="Cambria Math" panose="02040503050406030204" pitchFamily="18" charset="0"/>
                        </a:rPr>
                        <m:t>𝑒𝑛𝑒𝑟𝑔𝑦</m:t>
                      </m:r>
                    </m:oMath>
                  </m:oMathPara>
                </a14:m>
                <a:endParaRPr lang="en-GB"/>
              </a:p>
              <a:p>
                <a:pPr marL="0" indent="0">
                  <a:lnSpc>
                    <a:spcPct val="100000"/>
                  </a:lnSpc>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𝑚𝑔h</m:t>
                      </m:r>
                      <m:r>
                        <a:rPr lang="en-GB"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oMath>
                  </m:oMathPara>
                </a14:m>
                <a:endParaRPr lang="en-GB"/>
              </a:p>
              <a:p>
                <a:pPr marL="0" indent="0">
                  <a:lnSpc>
                    <a:spcPct val="100000"/>
                  </a:lnSpc>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𝑣</m:t>
                      </m:r>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rPr>
                            <m:t>𝑔h</m:t>
                          </m:r>
                        </m:e>
                      </m:rad>
                    </m:oMath>
                  </m:oMathPara>
                </a14:m>
                <a:endParaRPr lang="pl-PL"/>
              </a:p>
              <a:p>
                <a:pPr marL="0" indent="0">
                  <a:lnSpc>
                    <a:spcPct val="100000"/>
                  </a:lnSpc>
                  <a:buNone/>
                </a:pPr>
                <a:r>
                  <a:rPr lang="pl-PL"/>
                  <a:t>But this implies that velocity is constant, which is untrue for curved paths. Let height be calculated at a given </a:t>
                </a:r>
                <a14:m>
                  <m:oMath xmlns:m="http://schemas.openxmlformats.org/officeDocument/2006/math">
                    <m:r>
                      <a:rPr lang="pl-PL" b="0" i="1" smtClean="0">
                        <a:latin typeface="Cambria Math" panose="02040503050406030204" pitchFamily="18" charset="0"/>
                      </a:rPr>
                      <m:t>𝑥</m:t>
                    </m:r>
                    <m:r>
                      <a:rPr lang="pl-PL" b="0" i="1" smtClean="0">
                        <a:latin typeface="Cambria Math" panose="02040503050406030204" pitchFamily="18" charset="0"/>
                      </a:rPr>
                      <m:t>:</m:t>
                    </m:r>
                  </m:oMath>
                </a14:m>
                <a:endParaRPr lang="pl-PL" b="0"/>
              </a:p>
              <a:p>
                <a:pPr marL="0" indent="0">
                  <a:lnSpc>
                    <a:spcPct val="100000"/>
                  </a:lnSpc>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𝑣</m:t>
                      </m:r>
                      <m:r>
                        <a:rPr lang="pl-PL" b="0" i="1" smtClean="0">
                          <a:latin typeface="Cambria Math" panose="02040503050406030204" pitchFamily="18" charset="0"/>
                        </a:rPr>
                        <m:t>=</m:t>
                      </m:r>
                      <m:rad>
                        <m:radPr>
                          <m:degHide m:val="on"/>
                          <m:ctrlPr>
                            <a:rPr lang="pl-PL" b="0" i="1" smtClean="0">
                              <a:latin typeface="Cambria Math" panose="02040503050406030204" pitchFamily="18" charset="0"/>
                            </a:rPr>
                          </m:ctrlPr>
                        </m:radPr>
                        <m:deg/>
                        <m:e>
                          <m:r>
                            <a:rPr lang="pl-PL" b="0" i="1" smtClean="0">
                              <a:latin typeface="Cambria Math" panose="02040503050406030204" pitchFamily="18" charset="0"/>
                            </a:rPr>
                            <m:t>2</m:t>
                          </m:r>
                          <m:r>
                            <a:rPr lang="pl-PL" b="0" i="1" smtClean="0">
                              <a:latin typeface="Cambria Math" panose="02040503050406030204" pitchFamily="18" charset="0"/>
                            </a:rPr>
                            <m:t>𝑔</m:t>
                          </m:r>
                          <m:d>
                            <m:dPr>
                              <m:ctrlPr>
                                <a:rPr lang="pl-PL" b="0" i="1" smtClean="0">
                                  <a:latin typeface="Cambria Math" panose="02040503050406030204" pitchFamily="18" charset="0"/>
                                </a:rPr>
                              </m:ctrlPr>
                            </m:dPr>
                            <m:e>
                              <m:r>
                                <a:rPr lang="pl-PL" b="0" i="1" smtClean="0">
                                  <a:latin typeface="Cambria Math" panose="02040503050406030204" pitchFamily="18" charset="0"/>
                                </a:rPr>
                                <m:t>h</m:t>
                              </m:r>
                              <m:r>
                                <a:rPr lang="pl-PL" b="0" i="1" smtClean="0">
                                  <a:latin typeface="Cambria Math" panose="02040503050406030204" pitchFamily="18" charset="0"/>
                                </a:rPr>
                                <m:t>−</m:t>
                              </m:r>
                              <m:r>
                                <a:rPr lang="pl-PL" b="0" i="1" smtClean="0">
                                  <a:latin typeface="Cambria Math" panose="02040503050406030204" pitchFamily="18" charset="0"/>
                                </a:rPr>
                                <m:t>𝑦</m:t>
                              </m:r>
                              <m:d>
                                <m:dPr>
                                  <m:ctrlPr>
                                    <a:rPr lang="pl-PL" b="0" i="1" smtClean="0">
                                      <a:latin typeface="Cambria Math" panose="02040503050406030204" pitchFamily="18" charset="0"/>
                                    </a:rPr>
                                  </m:ctrlPr>
                                </m:dPr>
                                <m:e>
                                  <m:r>
                                    <a:rPr lang="pl-PL" b="0" i="1" smtClean="0">
                                      <a:latin typeface="Cambria Math" panose="02040503050406030204" pitchFamily="18" charset="0"/>
                                    </a:rPr>
                                    <m:t>𝑥</m:t>
                                  </m:r>
                                </m:e>
                              </m:d>
                            </m:e>
                          </m:d>
                        </m:e>
                      </m:rad>
                    </m:oMath>
                  </m:oMathPara>
                </a14:m>
                <a:endParaRPr lang="en-GB"/>
              </a:p>
            </p:txBody>
          </p:sp>
        </mc:Choice>
        <mc:Fallback xmlns="">
          <p:sp>
            <p:nvSpPr>
              <p:cNvPr id="3" name="Content Placeholder 2">
                <a:extLst>
                  <a:ext uri="{FF2B5EF4-FFF2-40B4-BE49-F238E27FC236}">
                    <a16:creationId xmlns:a16="http://schemas.microsoft.com/office/drawing/2014/main" id="{0E20FDD0-CC94-921C-01A1-D4FC00F5D8EA}"/>
                  </a:ext>
                </a:extLst>
              </p:cNvPr>
              <p:cNvSpPr>
                <a:spLocks noGrp="1" noRot="1" noChangeAspect="1" noMove="1" noResize="1" noEditPoints="1" noAdjustHandles="1" noChangeArrowheads="1" noChangeShapeType="1" noTextEdit="1"/>
              </p:cNvSpPr>
              <p:nvPr>
                <p:ph idx="1"/>
              </p:nvPr>
            </p:nvSpPr>
            <p:spPr>
              <a:xfrm>
                <a:off x="838200" y="1066800"/>
                <a:ext cx="10515600" cy="5426074"/>
              </a:xfrm>
              <a:blipFill>
                <a:blip r:embed="rId2"/>
                <a:stretch>
                  <a:fillRect l="-638" t="-1461"/>
                </a:stretch>
              </a:blipFill>
            </p:spPr>
            <p:txBody>
              <a:bodyPr/>
              <a:lstStyle/>
              <a:p>
                <a:r>
                  <a:rPr lang="en-GB">
                    <a:noFill/>
                  </a:rPr>
                  <a:t> </a:t>
                </a:r>
              </a:p>
            </p:txBody>
          </p:sp>
        </mc:Fallback>
      </mc:AlternateContent>
    </p:spTree>
    <p:extLst>
      <p:ext uri="{BB962C8B-B14F-4D97-AF65-F5344CB8AC3E}">
        <p14:creationId xmlns:p14="http://schemas.microsoft.com/office/powerpoint/2010/main" val="95810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6A2F-C494-C895-4193-7960BDECCCCB}"/>
              </a:ext>
            </a:extLst>
          </p:cNvPr>
          <p:cNvSpPr>
            <a:spLocks noGrp="1"/>
          </p:cNvSpPr>
          <p:nvPr>
            <p:ph type="title"/>
          </p:nvPr>
        </p:nvSpPr>
        <p:spPr/>
        <p:txBody>
          <a:bodyPr/>
          <a:lstStyle/>
          <a:p>
            <a:r>
              <a:rPr lang="pl-PL"/>
              <a:t>Finding a formula to determine descent time</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EF5636-E56C-9A14-96F7-6F05FF554E41}"/>
                  </a:ext>
                </a:extLst>
              </p:cNvPr>
              <p:cNvSpPr>
                <a:spLocks noGrp="1"/>
              </p:cNvSpPr>
              <p:nvPr>
                <p:ph idx="1"/>
              </p:nvPr>
            </p:nvSpPr>
            <p:spPr>
              <a:xfrm>
                <a:off x="838200" y="1825624"/>
                <a:ext cx="10515600" cy="4772399"/>
              </a:xfrm>
            </p:spPr>
            <p:txBody>
              <a:bodyPr>
                <a:normAutofit fontScale="92500" lnSpcReduction="10000"/>
              </a:bodyPr>
              <a:lstStyle/>
              <a:p>
                <a:pPr marL="0" indent="0">
                  <a:buNone/>
                </a:pPr>
                <a:r>
                  <a:rPr lang="pl-PL"/>
                  <a:t>Considering an infinitesimally small segment of a curve, we can find the length of such a segment:</a:t>
                </a:r>
              </a:p>
              <a:p>
                <a:pPr marL="0" indent="0">
                  <a:buNone/>
                </a:pPr>
                <a:endParaRPr lang="pl-PL"/>
              </a:p>
              <a:p>
                <a:pPr marL="0" indent="0">
                  <a:buNone/>
                </a:pPr>
                <a:endParaRPr lang="pl-PL"/>
              </a:p>
              <a:p>
                <a:pPr marL="0" indent="0">
                  <a:buNone/>
                </a:pPr>
                <a:endParaRPr lang="pl-PL"/>
              </a:p>
              <a:p>
                <a:pPr marL="0" indent="0">
                  <a:buNone/>
                </a:pPr>
                <a:endParaRPr lang="pl-PL"/>
              </a:p>
              <a:p>
                <a:pPr marL="0" indent="0">
                  <a:buNone/>
                </a:pPr>
                <a:r>
                  <a:rPr lang="pl-PL"/>
                  <a:t>This length is a </a:t>
                </a:r>
                <a:r>
                  <a:rPr lang="en-GB"/>
                  <a:t>variable in the equation used to </a:t>
                </a:r>
                <a:r>
                  <a:rPr lang="pl-PL"/>
                  <a:t>calculate </a:t>
                </a:r>
                <a:r>
                  <a:rPr lang="en-GB"/>
                  <a:t>time</a:t>
                </a:r>
                <a:r>
                  <a:rPr lang="pl-PL"/>
                  <a:t>:</a:t>
                </a:r>
              </a:p>
              <a:p>
                <a:pPr marL="0" indent="0">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𝑡𝑖𝑚𝑒</m:t>
                      </m:r>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𝑑𝑖𝑠𝑡𝑎𝑛𝑐𝑒</m:t>
                          </m:r>
                        </m:num>
                        <m:den>
                          <m:r>
                            <a:rPr lang="pl-PL" b="0" i="1" smtClean="0">
                              <a:latin typeface="Cambria Math" panose="02040503050406030204" pitchFamily="18" charset="0"/>
                            </a:rPr>
                            <m:t>𝑣𝑒𝑙𝑜𝑐𝑖𝑡𝑦</m:t>
                          </m:r>
                        </m:den>
                      </m:f>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𝑑𝑠</m:t>
                          </m:r>
                        </m:num>
                        <m:den>
                          <m:r>
                            <a:rPr lang="pl-PL" b="0" i="1" smtClean="0">
                              <a:latin typeface="Cambria Math" panose="02040503050406030204" pitchFamily="18" charset="0"/>
                            </a:rPr>
                            <m:t>𝑣</m:t>
                          </m:r>
                        </m:den>
                      </m:f>
                      <m:r>
                        <a:rPr lang="en-GB" i="1" smtClean="0">
                          <a:latin typeface="Cambria Math" panose="02040503050406030204" pitchFamily="18" charset="0"/>
                        </a:rPr>
                        <m:t>=</m:t>
                      </m:r>
                      <m:nary>
                        <m:naryPr>
                          <m:limLoc m:val="undOvr"/>
                          <m:subHide m:val="on"/>
                          <m:supHide m:val="on"/>
                          <m:ctrlPr>
                            <a:rPr lang="en-GB" i="1" smtClean="0">
                              <a:latin typeface="Cambria Math" panose="02040503050406030204" pitchFamily="18" charset="0"/>
                            </a:rPr>
                          </m:ctrlPr>
                        </m:naryPr>
                        <m:sub/>
                        <m:sup/>
                        <m:e>
                          <m:f>
                            <m:fPr>
                              <m:ctrlPr>
                                <a:rPr lang="en-GB" i="1" smtClean="0">
                                  <a:latin typeface="Cambria Math" panose="02040503050406030204" pitchFamily="18" charset="0"/>
                                </a:rPr>
                              </m:ctrlPr>
                            </m:fPr>
                            <m:num>
                              <m:rad>
                                <m:radPr>
                                  <m:degHide m:val="on"/>
                                  <m:ctrlPr>
                                    <a:rPr lang="en-GB" i="1" smtClean="0">
                                      <a:latin typeface="Cambria Math" panose="02040503050406030204" pitchFamily="18" charset="0"/>
                                    </a:rPr>
                                  </m:ctrlPr>
                                </m:radPr>
                                <m:deg/>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e>
                                      </m:d>
                                    </m:e>
                                    <m:sup>
                                      <m:r>
                                        <a:rPr lang="en-GB" i="1">
                                          <a:latin typeface="Cambria Math" panose="02040503050406030204" pitchFamily="18" charset="0"/>
                                        </a:rPr>
                                        <m:t>2</m:t>
                                      </m:r>
                                    </m:sup>
                                  </m:sSup>
                                  <m:r>
                                    <a:rPr lang="en-GB" i="1">
                                      <a:latin typeface="Cambria Math" panose="02040503050406030204" pitchFamily="18" charset="0"/>
                                    </a:rPr>
                                    <m:t>+1</m:t>
                                  </m:r>
                                </m:e>
                              </m:rad>
                            </m:num>
                            <m:den>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rPr>
                                    <m:t>𝑔</m:t>
                                  </m:r>
                                  <m:r>
                                    <a:rPr lang="pl-PL" b="0" i="1" smtClean="0">
                                      <a:latin typeface="Cambria Math" panose="02040503050406030204" pitchFamily="18" charset="0"/>
                                    </a:rPr>
                                    <m:t>(</m:t>
                                  </m:r>
                                  <m:r>
                                    <a:rPr lang="en-GB" i="1">
                                      <a:latin typeface="Cambria Math" panose="02040503050406030204" pitchFamily="18" charset="0"/>
                                    </a:rPr>
                                    <m:t>h</m:t>
                                  </m:r>
                                  <m:r>
                                    <a:rPr lang="pl-PL" b="0" i="1" smtClean="0">
                                      <a:latin typeface="Cambria Math" panose="02040503050406030204" pitchFamily="18" charset="0"/>
                                    </a:rPr>
                                    <m:t>−</m:t>
                                  </m:r>
                                  <m:r>
                                    <a:rPr lang="pl-PL" b="0" i="1" smtClean="0">
                                      <a:latin typeface="Cambria Math" panose="02040503050406030204" pitchFamily="18" charset="0"/>
                                    </a:rPr>
                                    <m:t>𝑦</m:t>
                                  </m:r>
                                  <m:r>
                                    <a:rPr lang="pl-PL" b="0" i="1" smtClean="0">
                                      <a:latin typeface="Cambria Math" panose="02040503050406030204" pitchFamily="18" charset="0"/>
                                    </a:rPr>
                                    <m:t>(</m:t>
                                  </m:r>
                                  <m:r>
                                    <a:rPr lang="pl-PL" b="0" i="1" smtClean="0">
                                      <a:latin typeface="Cambria Math" panose="02040503050406030204" pitchFamily="18" charset="0"/>
                                    </a:rPr>
                                    <m:t>𝑥</m:t>
                                  </m:r>
                                  <m:r>
                                    <a:rPr lang="pl-PL" b="0" i="1" smtClean="0">
                                      <a:latin typeface="Cambria Math" panose="02040503050406030204" pitchFamily="18" charset="0"/>
                                    </a:rPr>
                                    <m:t>)</m:t>
                                  </m:r>
                                </m:e>
                              </m:rad>
                              <m:r>
                                <m:rPr>
                                  <m:nor/>
                                </m:rPr>
                                <a:rPr lang="en-GB" dirty="0"/>
                                <m:t> </m:t>
                              </m:r>
                            </m:den>
                          </m:f>
                        </m:e>
                      </m:nary>
                      <m:r>
                        <a:rPr lang="pl-PL" b="0" i="1" smtClean="0">
                          <a:latin typeface="Cambria Math" panose="02040503050406030204" pitchFamily="18" charset="0"/>
                        </a:rPr>
                        <m:t>𝑑𝑥</m:t>
                      </m:r>
                    </m:oMath>
                  </m:oMathPara>
                </a14:m>
                <a:endParaRPr lang="en-GB"/>
              </a:p>
              <a:p>
                <a:pPr marL="0" indent="0">
                  <a:buNone/>
                </a:pPr>
                <a:endParaRPr lang="pl-PL"/>
              </a:p>
              <a:p>
                <a:pPr marL="0" indent="0">
                  <a:buNone/>
                </a:pPr>
                <a:endParaRPr lang="pl-PL">
                  <a:solidFill>
                    <a:srgbClr val="000000"/>
                  </a:solidFill>
                </a:endParaRPr>
              </a:p>
              <a:p>
                <a:pPr marL="0" indent="0">
                  <a:buNone/>
                </a:pPr>
                <a:endParaRPr lang="pl-PL">
                  <a:solidFill>
                    <a:srgbClr val="000000"/>
                  </a:solidFill>
                </a:endParaRPr>
              </a:p>
              <a:p>
                <a:pPr marL="0" indent="0">
                  <a:buNone/>
                </a:pPr>
                <a:endParaRPr lang="pl-PL">
                  <a:solidFill>
                    <a:srgbClr val="000000"/>
                  </a:solidFill>
                </a:endParaRPr>
              </a:p>
              <a:p>
                <a:pPr marL="0" indent="0">
                  <a:buNone/>
                </a:pPr>
                <a:endParaRPr lang="pl-PL">
                  <a:solidFill>
                    <a:srgbClr val="000000"/>
                  </a:solidFill>
                </a:endParaRPr>
              </a:p>
            </p:txBody>
          </p:sp>
        </mc:Choice>
        <mc:Fallback xmlns="">
          <p:sp>
            <p:nvSpPr>
              <p:cNvPr id="3" name="Content Placeholder 2">
                <a:extLst>
                  <a:ext uri="{FF2B5EF4-FFF2-40B4-BE49-F238E27FC236}">
                    <a16:creationId xmlns:a16="http://schemas.microsoft.com/office/drawing/2014/main" id="{44EF5636-E56C-9A14-96F7-6F05FF554E41}"/>
                  </a:ext>
                </a:extLst>
              </p:cNvPr>
              <p:cNvSpPr>
                <a:spLocks noGrp="1" noRot="1" noChangeAspect="1" noMove="1" noResize="1" noEditPoints="1" noAdjustHandles="1" noChangeArrowheads="1" noChangeShapeType="1" noTextEdit="1"/>
              </p:cNvSpPr>
              <p:nvPr>
                <p:ph idx="1"/>
              </p:nvPr>
            </p:nvSpPr>
            <p:spPr>
              <a:xfrm>
                <a:off x="838200" y="1825624"/>
                <a:ext cx="10515600" cy="4772399"/>
              </a:xfrm>
              <a:blipFill>
                <a:blip r:embed="rId2"/>
                <a:stretch>
                  <a:fillRect l="-1043" t="-2554"/>
                </a:stretch>
              </a:blipFill>
            </p:spPr>
            <p:txBody>
              <a:bodyPr/>
              <a:lstStyle/>
              <a:p>
                <a:r>
                  <a:rPr lang="en-GB">
                    <a:noFill/>
                  </a:rPr>
                  <a:t> </a:t>
                </a:r>
              </a:p>
            </p:txBody>
          </p:sp>
        </mc:Fallback>
      </mc:AlternateContent>
      <p:sp>
        <p:nvSpPr>
          <p:cNvPr id="15" name="Right Triangle 14">
            <a:extLst>
              <a:ext uri="{FF2B5EF4-FFF2-40B4-BE49-F238E27FC236}">
                <a16:creationId xmlns:a16="http://schemas.microsoft.com/office/drawing/2014/main" id="{9E5EDCD0-977C-4F6C-BD17-33CDB48592EA}"/>
              </a:ext>
            </a:extLst>
          </p:cNvPr>
          <p:cNvSpPr/>
          <p:nvPr/>
        </p:nvSpPr>
        <p:spPr>
          <a:xfrm>
            <a:off x="2469608" y="2721134"/>
            <a:ext cx="2743200" cy="1280160"/>
          </a:xfrm>
          <a:prstGeom prst="rtTriangle">
            <a:avLst/>
          </a:prstGeom>
          <a:solidFill>
            <a:srgbClr val="000000">
              <a:alpha val="5000"/>
            </a:srgbClr>
          </a:solidFill>
          <a:ln w="126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0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0F4309-3B2E-8324-B9E7-18ABA84D03F0}"/>
                  </a:ext>
                </a:extLst>
              </p:cNvPr>
              <p:cNvSpPr txBox="1"/>
              <p:nvPr/>
            </p:nvSpPr>
            <p:spPr>
              <a:xfrm>
                <a:off x="1385047" y="3038048"/>
                <a:ext cx="12326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pl-PL" b="0" i="0" smtClean="0">
                          <a:solidFill>
                            <a:srgbClr val="000000"/>
                          </a:solidFill>
                          <a:latin typeface="Cambria Math" panose="02040503050406030204" pitchFamily="18" charset="0"/>
                        </a:rPr>
                        <m:t>Δ</m:t>
                      </m:r>
                      <m:r>
                        <a:rPr lang="pl-PL" b="0" i="1" smtClean="0">
                          <a:solidFill>
                            <a:srgbClr val="000000"/>
                          </a:solidFill>
                          <a:latin typeface="Cambria Math" panose="02040503050406030204" pitchFamily="18" charset="0"/>
                        </a:rPr>
                        <m:t>𝑦</m:t>
                      </m:r>
                      <m:r>
                        <a:rPr lang="pl-PL" b="0" i="1" smtClean="0">
                          <a:solidFill>
                            <a:srgbClr val="000000"/>
                          </a:solidFill>
                          <a:latin typeface="Cambria Math" panose="02040503050406030204" pitchFamily="18" charset="0"/>
                        </a:rPr>
                        <m:t>=</m:t>
                      </m:r>
                      <m:r>
                        <a:rPr lang="pl-PL" b="0" i="1" smtClean="0">
                          <a:solidFill>
                            <a:srgbClr val="000000"/>
                          </a:solidFill>
                          <a:latin typeface="Cambria Math" panose="02040503050406030204" pitchFamily="18" charset="0"/>
                        </a:rPr>
                        <m:t>𝑑𝑦</m:t>
                      </m:r>
                    </m:oMath>
                  </m:oMathPara>
                </a14:m>
                <a:endParaRPr lang="en-GB"/>
              </a:p>
            </p:txBody>
          </p:sp>
        </mc:Choice>
        <mc:Fallback xmlns="">
          <p:sp>
            <p:nvSpPr>
              <p:cNvPr id="7" name="TextBox 6">
                <a:extLst>
                  <a:ext uri="{FF2B5EF4-FFF2-40B4-BE49-F238E27FC236}">
                    <a16:creationId xmlns:a16="http://schemas.microsoft.com/office/drawing/2014/main" id="{B30F4309-3B2E-8324-B9E7-18ABA84D03F0}"/>
                  </a:ext>
                </a:extLst>
              </p:cNvPr>
              <p:cNvSpPr txBox="1">
                <a:spLocks noRot="1" noChangeAspect="1" noMove="1" noResize="1" noEditPoints="1" noAdjustHandles="1" noChangeArrowheads="1" noChangeShapeType="1" noTextEdit="1"/>
              </p:cNvSpPr>
              <p:nvPr/>
            </p:nvSpPr>
            <p:spPr>
              <a:xfrm>
                <a:off x="1385047" y="3038048"/>
                <a:ext cx="1232647" cy="369332"/>
              </a:xfrm>
              <a:prstGeom prst="rect">
                <a:avLst/>
              </a:prstGeom>
              <a:blipFill>
                <a:blip r:embed="rId3"/>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6CA7278-678F-0D85-71DF-7A8D219585D1}"/>
                  </a:ext>
                </a:extLst>
              </p:cNvPr>
              <p:cNvSpPr txBox="1"/>
              <p:nvPr/>
            </p:nvSpPr>
            <p:spPr>
              <a:xfrm>
                <a:off x="3083690" y="4009694"/>
                <a:ext cx="15150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pl-PL" b="0" i="0" smtClean="0">
                          <a:solidFill>
                            <a:srgbClr val="000000"/>
                          </a:solidFill>
                          <a:latin typeface="Cambria Math" panose="02040503050406030204" pitchFamily="18" charset="0"/>
                        </a:rPr>
                        <m:t>Δ</m:t>
                      </m:r>
                      <m:r>
                        <a:rPr lang="pl-PL" b="0" i="1" smtClean="0">
                          <a:solidFill>
                            <a:srgbClr val="000000"/>
                          </a:solidFill>
                          <a:latin typeface="Cambria Math" panose="02040503050406030204" pitchFamily="18" charset="0"/>
                        </a:rPr>
                        <m:t>𝑥</m:t>
                      </m:r>
                      <m:r>
                        <a:rPr lang="pl-PL" b="0" i="1" smtClean="0">
                          <a:solidFill>
                            <a:srgbClr val="000000"/>
                          </a:solidFill>
                          <a:latin typeface="Cambria Math" panose="02040503050406030204" pitchFamily="18" charset="0"/>
                        </a:rPr>
                        <m:t>=</m:t>
                      </m:r>
                      <m:r>
                        <a:rPr lang="pl-PL" b="0" i="1" smtClean="0">
                          <a:solidFill>
                            <a:srgbClr val="000000"/>
                          </a:solidFill>
                          <a:latin typeface="Cambria Math" panose="02040503050406030204" pitchFamily="18" charset="0"/>
                        </a:rPr>
                        <m:t>𝑑𝑥</m:t>
                      </m:r>
                    </m:oMath>
                  </m:oMathPara>
                </a14:m>
                <a:endParaRPr lang="en-GB"/>
              </a:p>
            </p:txBody>
          </p:sp>
        </mc:Choice>
        <mc:Fallback xmlns="">
          <p:sp>
            <p:nvSpPr>
              <p:cNvPr id="9" name="TextBox 8">
                <a:extLst>
                  <a:ext uri="{FF2B5EF4-FFF2-40B4-BE49-F238E27FC236}">
                    <a16:creationId xmlns:a16="http://schemas.microsoft.com/office/drawing/2014/main" id="{66CA7278-678F-0D85-71DF-7A8D219585D1}"/>
                  </a:ext>
                </a:extLst>
              </p:cNvPr>
              <p:cNvSpPr txBox="1">
                <a:spLocks noRot="1" noChangeAspect="1" noMove="1" noResize="1" noEditPoints="1" noAdjustHandles="1" noChangeArrowheads="1" noChangeShapeType="1" noTextEdit="1"/>
              </p:cNvSpPr>
              <p:nvPr/>
            </p:nvSpPr>
            <p:spPr>
              <a:xfrm>
                <a:off x="3083690" y="4009694"/>
                <a:ext cx="151503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C648945-70DF-D355-C79A-FC66B2016A7E}"/>
                  </a:ext>
                </a:extLst>
              </p:cNvPr>
              <p:cNvSpPr txBox="1"/>
              <p:nvPr/>
            </p:nvSpPr>
            <p:spPr>
              <a:xfrm>
                <a:off x="3406588" y="2561886"/>
                <a:ext cx="8722659" cy="226530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pl-PL" b="0" i="1" smtClean="0">
                          <a:latin typeface="Cambria Math" panose="02040503050406030204" pitchFamily="18" charset="0"/>
                        </a:rPr>
                        <m:t>𝑑𝑠</m:t>
                      </m:r>
                      <m:r>
                        <a:rPr lang="pl-PL" b="0" i="1" smtClean="0">
                          <a:latin typeface="Cambria Math" panose="02040503050406030204" pitchFamily="18" charset="0"/>
                        </a:rPr>
                        <m:t>=</m:t>
                      </m:r>
                      <m:rad>
                        <m:radPr>
                          <m:degHide m:val="on"/>
                          <m:ctrlPr>
                            <a:rPr lang="pl-PL" b="0" i="1" smtClean="0">
                              <a:latin typeface="Cambria Math" panose="02040503050406030204" pitchFamily="18" charset="0"/>
                            </a:rPr>
                          </m:ctrlPr>
                        </m:radPr>
                        <m:deg/>
                        <m:e>
                          <m:sSup>
                            <m:sSupPr>
                              <m:ctrlPr>
                                <a:rPr lang="pl-PL" b="0" i="1" smtClean="0">
                                  <a:latin typeface="Cambria Math" panose="02040503050406030204" pitchFamily="18" charset="0"/>
                                </a:rPr>
                              </m:ctrlPr>
                            </m:sSupPr>
                            <m:e>
                              <m:d>
                                <m:dPr>
                                  <m:ctrlPr>
                                    <a:rPr lang="pl-PL" b="0" i="1" smtClean="0">
                                      <a:latin typeface="Cambria Math" panose="02040503050406030204" pitchFamily="18" charset="0"/>
                                    </a:rPr>
                                  </m:ctrlPr>
                                </m:dPr>
                                <m:e>
                                  <m:r>
                                    <a:rPr lang="pl-PL" b="0" i="1" smtClean="0">
                                      <a:latin typeface="Cambria Math" panose="02040503050406030204" pitchFamily="18" charset="0"/>
                                    </a:rPr>
                                    <m:t>𝑑𝑥</m:t>
                                  </m:r>
                                </m:e>
                              </m:d>
                            </m:e>
                            <m:sup>
                              <m:r>
                                <a:rPr lang="pl-PL" b="0" i="1" smtClean="0">
                                  <a:latin typeface="Cambria Math" panose="02040503050406030204" pitchFamily="18" charset="0"/>
                                </a:rPr>
                                <m:t>2</m:t>
                              </m:r>
                            </m:sup>
                          </m:sSup>
                          <m:r>
                            <a:rPr lang="pl-PL" b="0" i="1" smtClean="0">
                              <a:latin typeface="Cambria Math" panose="02040503050406030204" pitchFamily="18" charset="0"/>
                            </a:rPr>
                            <m:t>+</m:t>
                          </m:r>
                          <m:d>
                            <m:dPr>
                              <m:ctrlPr>
                                <a:rPr lang="pl-PL" b="0" i="1" smtClean="0">
                                  <a:latin typeface="Cambria Math" panose="02040503050406030204" pitchFamily="18" charset="0"/>
                                </a:rPr>
                              </m:ctrlPr>
                            </m:dPr>
                            <m:e>
                              <m:r>
                                <a:rPr lang="pl-PL" b="0" i="1" smtClean="0">
                                  <a:latin typeface="Cambria Math" panose="02040503050406030204" pitchFamily="18" charset="0"/>
                                </a:rPr>
                                <m:t>𝑑</m:t>
                              </m:r>
                              <m:sSup>
                                <m:sSupPr>
                                  <m:ctrlPr>
                                    <a:rPr lang="pl-PL" b="0" i="1" smtClean="0">
                                      <a:latin typeface="Cambria Math" panose="02040503050406030204" pitchFamily="18" charset="0"/>
                                    </a:rPr>
                                  </m:ctrlPr>
                                </m:sSupPr>
                                <m:e>
                                  <m:r>
                                    <a:rPr lang="pl-PL" b="0" i="1" smtClean="0">
                                      <a:latin typeface="Cambria Math" panose="02040503050406030204" pitchFamily="18" charset="0"/>
                                    </a:rPr>
                                    <m:t>𝑦</m:t>
                                  </m:r>
                                </m:e>
                                <m:sup>
                                  <m:r>
                                    <a:rPr lang="pl-PL" b="0" i="1" smtClean="0">
                                      <a:latin typeface="Cambria Math" panose="02040503050406030204" pitchFamily="18" charset="0"/>
                                    </a:rPr>
                                    <m:t>2</m:t>
                                  </m:r>
                                </m:sup>
                              </m:sSup>
                            </m:e>
                          </m:d>
                        </m:e>
                      </m:rad>
                      <m:r>
                        <a:rPr lang="pl-PL" b="0" i="1" smtClean="0">
                          <a:latin typeface="Cambria Math" panose="02040503050406030204" pitchFamily="18" charset="0"/>
                        </a:rPr>
                        <m:t>=</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𝑑𝑥</m:t>
                                  </m:r>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r>
                                    <a:rPr lang="en-GB" i="1">
                                      <a:latin typeface="Cambria Math" panose="02040503050406030204" pitchFamily="18" charset="0"/>
                                    </a:rPr>
                                    <m:t>⋅</m:t>
                                  </m:r>
                                  <m:r>
                                    <a:rPr lang="en-GB" i="1">
                                      <a:latin typeface="Cambria Math" panose="02040503050406030204" pitchFamily="18" charset="0"/>
                                    </a:rPr>
                                    <m:t>𝑑𝑥</m:t>
                                  </m:r>
                                </m:e>
                              </m:d>
                            </m:e>
                            <m:sup>
                              <m:r>
                                <a:rPr lang="en-GB" i="1">
                                  <a:latin typeface="Cambria Math" panose="02040503050406030204" pitchFamily="18" charset="0"/>
                                </a:rPr>
                                <m:t>2</m:t>
                              </m:r>
                            </m:sup>
                          </m:sSup>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𝑑𝑥</m:t>
                                  </m:r>
                                </m:e>
                              </m:d>
                            </m:e>
                            <m:sup>
                              <m:r>
                                <a:rPr lang="en-GB" i="1">
                                  <a:latin typeface="Cambria Math" panose="02040503050406030204" pitchFamily="18" charset="0"/>
                                </a:rPr>
                                <m:t>2</m:t>
                              </m:r>
                            </m:sup>
                          </m:sSup>
                          <m:d>
                            <m:dPr>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e>
                                  </m:d>
                                </m:e>
                                <m:sup>
                                  <m:r>
                                    <a:rPr lang="en-GB" i="1">
                                      <a:latin typeface="Cambria Math" panose="02040503050406030204" pitchFamily="18" charset="0"/>
                                    </a:rPr>
                                    <m:t>2</m:t>
                                  </m:r>
                                </m:sup>
                              </m:sSup>
                              <m:r>
                                <a:rPr lang="en-GB" i="1">
                                  <a:latin typeface="Cambria Math" panose="02040503050406030204" pitchFamily="18" charset="0"/>
                                </a:rPr>
                                <m:t>+1</m:t>
                              </m:r>
                            </m:e>
                          </m:d>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e>
                              </m:d>
                            </m:e>
                            <m:sup>
                              <m:r>
                                <a:rPr lang="en-GB" i="1">
                                  <a:latin typeface="Cambria Math" panose="02040503050406030204" pitchFamily="18" charset="0"/>
                                </a:rPr>
                                <m:t>2</m:t>
                              </m:r>
                            </m:sup>
                          </m:sSup>
                          <m:r>
                            <a:rPr lang="en-GB" i="1">
                              <a:latin typeface="Cambria Math" panose="02040503050406030204" pitchFamily="18" charset="0"/>
                            </a:rPr>
                            <m:t>+1</m:t>
                          </m:r>
                        </m:e>
                      </m:rad>
                      <m:r>
                        <a:rPr lang="en-GB" i="1">
                          <a:latin typeface="Cambria Math" panose="02040503050406030204" pitchFamily="18" charset="0"/>
                        </a:rPr>
                        <m:t> </m:t>
                      </m:r>
                      <m:r>
                        <a:rPr lang="en-GB" i="1">
                          <a:latin typeface="Cambria Math" panose="02040503050406030204" pitchFamily="18" charset="0"/>
                        </a:rPr>
                        <m:t>𝑑𝑥</m:t>
                      </m:r>
                    </m:oMath>
                  </m:oMathPara>
                </a14:m>
                <a:endParaRPr lang="en-GB"/>
              </a:p>
              <a:p>
                <a:endParaRPr lang="en-GB"/>
              </a:p>
            </p:txBody>
          </p:sp>
        </mc:Choice>
        <mc:Fallback xmlns="">
          <p:sp>
            <p:nvSpPr>
              <p:cNvPr id="10" name="TextBox 9">
                <a:extLst>
                  <a:ext uri="{FF2B5EF4-FFF2-40B4-BE49-F238E27FC236}">
                    <a16:creationId xmlns:a16="http://schemas.microsoft.com/office/drawing/2014/main" id="{0C648945-70DF-D355-C79A-FC66B2016A7E}"/>
                  </a:ext>
                </a:extLst>
              </p:cNvPr>
              <p:cNvSpPr txBox="1">
                <a:spLocks noRot="1" noChangeAspect="1" noMove="1" noResize="1" noEditPoints="1" noAdjustHandles="1" noChangeArrowheads="1" noChangeShapeType="1" noTextEdit="1"/>
              </p:cNvSpPr>
              <p:nvPr/>
            </p:nvSpPr>
            <p:spPr>
              <a:xfrm>
                <a:off x="3406588" y="2561886"/>
                <a:ext cx="8722659" cy="2265300"/>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1985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0BFC-6C1A-FB0F-67B8-25CEB360FFC4}"/>
              </a:ext>
            </a:extLst>
          </p:cNvPr>
          <p:cNvSpPr>
            <a:spLocks noGrp="1"/>
          </p:cNvSpPr>
          <p:nvPr>
            <p:ph type="title"/>
          </p:nvPr>
        </p:nvSpPr>
        <p:spPr>
          <a:xfrm>
            <a:off x="97653" y="365125"/>
            <a:ext cx="10515600" cy="1325563"/>
          </a:xfrm>
        </p:spPr>
        <p:txBody>
          <a:bodyPr/>
          <a:lstStyle/>
          <a:p>
            <a:r>
              <a:rPr lang="pl-PL"/>
              <a:t>Modelling the waterslide</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2C9A54-51D3-EF94-B0FD-F45B332D4590}"/>
                  </a:ext>
                </a:extLst>
              </p:cNvPr>
              <p:cNvSpPr>
                <a:spLocks noGrp="1"/>
              </p:cNvSpPr>
              <p:nvPr>
                <p:ph idx="1"/>
              </p:nvPr>
            </p:nvSpPr>
            <p:spPr>
              <a:xfrm>
                <a:off x="97653" y="1368425"/>
                <a:ext cx="7459594" cy="4351338"/>
              </a:xfrm>
            </p:spPr>
            <p:txBody>
              <a:bodyPr/>
              <a:lstStyle/>
              <a:p>
                <a:r>
                  <a:rPr lang="pl-PL"/>
                  <a:t>With a height of </a:t>
                </a:r>
                <a14:m>
                  <m:oMath xmlns:m="http://schemas.openxmlformats.org/officeDocument/2006/math">
                    <m:r>
                      <a:rPr lang="pl-PL" b="0" i="1" smtClean="0">
                        <a:latin typeface="Cambria Math" panose="02040503050406030204" pitchFamily="18" charset="0"/>
                      </a:rPr>
                      <m:t>19.25</m:t>
                    </m:r>
                    <m:r>
                      <a:rPr lang="pl-PL" b="0" i="1" smtClean="0">
                        <a:latin typeface="Cambria Math" panose="02040503050406030204" pitchFamily="18" charset="0"/>
                      </a:rPr>
                      <m:t>𝑚</m:t>
                    </m:r>
                  </m:oMath>
                </a14:m>
                <a:r>
                  <a:rPr lang="pl-PL"/>
                  <a:t> and a length of </a:t>
                </a:r>
                <a14:m>
                  <m:oMath xmlns:m="http://schemas.openxmlformats.org/officeDocument/2006/math">
                    <m:r>
                      <a:rPr lang="pl-PL" b="0" i="1" smtClean="0">
                        <a:latin typeface="Cambria Math" panose="02040503050406030204" pitchFamily="18" charset="0"/>
                      </a:rPr>
                      <m:t>50.5</m:t>
                    </m:r>
                    <m:r>
                      <a:rPr lang="pl-PL" b="0" i="1" smtClean="0">
                        <a:latin typeface="Cambria Math" panose="02040503050406030204" pitchFamily="18" charset="0"/>
                      </a:rPr>
                      <m:t>𝑚</m:t>
                    </m:r>
                  </m:oMath>
                </a14:m>
                <a:r>
                  <a:rPr lang="pl-PL"/>
                  <a:t> the horizontal length is needed to help find the equation of the parabolic function that the „Kamikaze” slide follows. Google maps was used to approximate this length. Image editing software was used to duplicate the </a:t>
                </a:r>
                <a14:m>
                  <m:oMath xmlns:m="http://schemas.openxmlformats.org/officeDocument/2006/math">
                    <m:r>
                      <a:rPr lang="pl-PL" b="0" i="1" smtClean="0">
                        <a:latin typeface="Cambria Math" panose="02040503050406030204" pitchFamily="18" charset="0"/>
                      </a:rPr>
                      <m:t>10</m:t>
                    </m:r>
                    <m:r>
                      <a:rPr lang="pl-PL" b="0" i="1" smtClean="0">
                        <a:latin typeface="Cambria Math" panose="02040503050406030204" pitchFamily="18" charset="0"/>
                      </a:rPr>
                      <m:t>𝑚</m:t>
                    </m:r>
                  </m:oMath>
                </a14:m>
                <a:r>
                  <a:rPr lang="pl-PL"/>
                  <a:t> scale and aligned to the slide. The slide is approximately </a:t>
                </a:r>
                <a14:m>
                  <m:oMath xmlns:m="http://schemas.openxmlformats.org/officeDocument/2006/math">
                    <m:r>
                      <a:rPr lang="pl-PL" b="0" i="1" smtClean="0">
                        <a:latin typeface="Cambria Math" panose="02040503050406030204" pitchFamily="18" charset="0"/>
                      </a:rPr>
                      <m:t>45</m:t>
                    </m:r>
                    <m:r>
                      <a:rPr lang="pl-PL" b="0" i="1" smtClean="0">
                        <a:latin typeface="Cambria Math" panose="02040503050406030204" pitchFamily="18" charset="0"/>
                      </a:rPr>
                      <m:t>𝑚</m:t>
                    </m:r>
                  </m:oMath>
                </a14:m>
                <a:r>
                  <a:rPr lang="pl-PL"/>
                  <a:t> long, truncated at the point where the flume starts.</a:t>
                </a:r>
                <a:endParaRPr lang="en-GB"/>
              </a:p>
            </p:txBody>
          </p:sp>
        </mc:Choice>
        <mc:Fallback xmlns="">
          <p:sp>
            <p:nvSpPr>
              <p:cNvPr id="3" name="Content Placeholder 2">
                <a:extLst>
                  <a:ext uri="{FF2B5EF4-FFF2-40B4-BE49-F238E27FC236}">
                    <a16:creationId xmlns:a16="http://schemas.microsoft.com/office/drawing/2014/main" id="{172C9A54-51D3-EF94-B0FD-F45B332D4590}"/>
                  </a:ext>
                </a:extLst>
              </p:cNvPr>
              <p:cNvSpPr>
                <a:spLocks noGrp="1" noRot="1" noChangeAspect="1" noMove="1" noResize="1" noEditPoints="1" noAdjustHandles="1" noChangeArrowheads="1" noChangeShapeType="1" noTextEdit="1"/>
              </p:cNvSpPr>
              <p:nvPr>
                <p:ph idx="1"/>
              </p:nvPr>
            </p:nvSpPr>
            <p:spPr>
              <a:xfrm>
                <a:off x="97653" y="1368425"/>
                <a:ext cx="7459594" cy="4351338"/>
              </a:xfrm>
              <a:blipFill>
                <a:blip r:embed="rId2"/>
                <a:stretch>
                  <a:fillRect l="-1471" t="-2381" r="-2533"/>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40CF5121-16A4-4C1D-C296-945C9419DC7F}"/>
              </a:ext>
            </a:extLst>
          </p:cNvPr>
          <p:cNvPicPr>
            <a:picLocks noChangeAspect="1"/>
          </p:cNvPicPr>
          <p:nvPr/>
        </p:nvPicPr>
        <p:blipFill>
          <a:blip r:embed="rId3"/>
          <a:stretch>
            <a:fillRect/>
          </a:stretch>
        </p:blipFill>
        <p:spPr>
          <a:xfrm>
            <a:off x="7557247" y="239619"/>
            <a:ext cx="1705213" cy="6011114"/>
          </a:xfrm>
          <a:prstGeom prst="rect">
            <a:avLst/>
          </a:prstGeom>
        </p:spPr>
      </p:pic>
      <p:pic>
        <p:nvPicPr>
          <p:cNvPr id="7" name="Picture 6" descr="A screenshot of a phone&#10;&#10;AI-generated content may be incorrect.">
            <a:extLst>
              <a:ext uri="{FF2B5EF4-FFF2-40B4-BE49-F238E27FC236}">
                <a16:creationId xmlns:a16="http://schemas.microsoft.com/office/drawing/2014/main" id="{2C7DBAC2-3F72-0FE0-590A-D6AC9EAFB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3017" y="233689"/>
            <a:ext cx="1705213" cy="6011114"/>
          </a:xfrm>
          <a:prstGeom prst="rect">
            <a:avLst/>
          </a:prstGeom>
        </p:spPr>
      </p:pic>
    </p:spTree>
    <p:extLst>
      <p:ext uri="{BB962C8B-B14F-4D97-AF65-F5344CB8AC3E}">
        <p14:creationId xmlns:p14="http://schemas.microsoft.com/office/powerpoint/2010/main" val="174077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837D-9AD0-C022-170F-98A0BFF9CF9A}"/>
              </a:ext>
            </a:extLst>
          </p:cNvPr>
          <p:cNvSpPr>
            <a:spLocks noGrp="1"/>
          </p:cNvSpPr>
          <p:nvPr>
            <p:ph type="title"/>
          </p:nvPr>
        </p:nvSpPr>
        <p:spPr/>
        <p:txBody>
          <a:bodyPr/>
          <a:lstStyle/>
          <a:p>
            <a:r>
              <a:rPr lang="pl-PL"/>
              <a:t>Modelling the waterslide</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2A5BB3-5C31-A241-C18C-F38FA66B062E}"/>
                  </a:ext>
                </a:extLst>
              </p:cNvPr>
              <p:cNvSpPr>
                <a:spLocks noGrp="1"/>
              </p:cNvSpPr>
              <p:nvPr>
                <p:ph idx="1"/>
              </p:nvPr>
            </p:nvSpPr>
            <p:spPr/>
            <p:txBody>
              <a:bodyPr>
                <a:normAutofit lnSpcReduction="10000"/>
              </a:bodyPr>
              <a:lstStyle/>
              <a:p>
                <a:r>
                  <a:rPr lang="pl-PL"/>
                  <a:t>We start with a parabolic function in vertex form: </a:t>
                </a:r>
              </a:p>
              <a:p>
                <a:pPr marL="0" indent="0">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𝑦</m:t>
                      </m:r>
                      <m:r>
                        <a:rPr lang="pl-PL" b="0" i="1" smtClean="0">
                          <a:latin typeface="Cambria Math" panose="02040503050406030204" pitchFamily="18" charset="0"/>
                        </a:rPr>
                        <m:t>=</m:t>
                      </m:r>
                      <m:sSup>
                        <m:sSupPr>
                          <m:ctrlPr>
                            <a:rPr lang="pl-PL" b="0" i="1" smtClean="0">
                              <a:latin typeface="Cambria Math" panose="02040503050406030204" pitchFamily="18" charset="0"/>
                            </a:rPr>
                          </m:ctrlPr>
                        </m:sSupPr>
                        <m:e>
                          <m:r>
                            <a:rPr lang="pl-PL" b="0" i="1" smtClean="0">
                              <a:latin typeface="Cambria Math" panose="02040503050406030204" pitchFamily="18" charset="0"/>
                            </a:rPr>
                            <m:t>𝑎</m:t>
                          </m:r>
                          <m:d>
                            <m:dPr>
                              <m:ctrlPr>
                                <a:rPr lang="pl-PL" b="0" i="1" smtClean="0">
                                  <a:latin typeface="Cambria Math" panose="02040503050406030204" pitchFamily="18" charset="0"/>
                                </a:rPr>
                              </m:ctrlPr>
                            </m:dPr>
                            <m:e>
                              <m:r>
                                <a:rPr lang="pl-PL" b="0" i="1" smtClean="0">
                                  <a:latin typeface="Cambria Math" panose="02040503050406030204" pitchFamily="18" charset="0"/>
                                </a:rPr>
                                <m:t>𝑥</m:t>
                              </m:r>
                              <m:r>
                                <a:rPr lang="pl-PL" b="0" i="1" smtClean="0">
                                  <a:latin typeface="Cambria Math" panose="02040503050406030204" pitchFamily="18" charset="0"/>
                                </a:rPr>
                                <m:t>−</m:t>
                              </m:r>
                              <m:r>
                                <a:rPr lang="pl-PL" b="0" i="1" smtClean="0">
                                  <a:latin typeface="Cambria Math" panose="02040503050406030204" pitchFamily="18" charset="0"/>
                                </a:rPr>
                                <m:t>𝑝</m:t>
                              </m:r>
                            </m:e>
                          </m:d>
                        </m:e>
                        <m:sup>
                          <m:r>
                            <a:rPr lang="pl-PL" b="0" i="1" smtClean="0">
                              <a:latin typeface="Cambria Math" panose="02040503050406030204" pitchFamily="18" charset="0"/>
                            </a:rPr>
                            <m:t>2</m:t>
                          </m:r>
                        </m:sup>
                      </m:sSup>
                      <m:r>
                        <a:rPr lang="pl-PL" b="0" i="1" smtClean="0">
                          <a:latin typeface="Cambria Math" panose="02040503050406030204" pitchFamily="18" charset="0"/>
                        </a:rPr>
                        <m:t>+</m:t>
                      </m:r>
                      <m:r>
                        <a:rPr lang="pl-PL" b="0" i="1" smtClean="0">
                          <a:latin typeface="Cambria Math" panose="02040503050406030204" pitchFamily="18" charset="0"/>
                        </a:rPr>
                        <m:t>h</m:t>
                      </m:r>
                    </m:oMath>
                  </m:oMathPara>
                </a14:m>
                <a:endParaRPr lang="pl-PL" b="0"/>
              </a:p>
              <a:p>
                <a:pPr marL="0" indent="0">
                  <a:buNone/>
                </a:pPr>
                <a:r>
                  <a:rPr lang="pl-PL"/>
                  <a:t>Where the vertex is </a:t>
                </a:r>
                <a14:m>
                  <m:oMath xmlns:m="http://schemas.openxmlformats.org/officeDocument/2006/math">
                    <m:r>
                      <a:rPr lang="pl-PL" b="0" i="1" smtClean="0">
                        <a:latin typeface="Cambria Math" panose="02040503050406030204" pitchFamily="18" charset="0"/>
                      </a:rPr>
                      <m:t>(</m:t>
                    </m:r>
                    <m:r>
                      <a:rPr lang="pl-PL" b="0" i="1" smtClean="0">
                        <a:latin typeface="Cambria Math" panose="02040503050406030204" pitchFamily="18" charset="0"/>
                      </a:rPr>
                      <m:t>𝑝</m:t>
                    </m:r>
                    <m:r>
                      <a:rPr lang="pl-PL" b="0" i="1" smtClean="0">
                        <a:latin typeface="Cambria Math" panose="02040503050406030204" pitchFamily="18" charset="0"/>
                      </a:rPr>
                      <m:t>,</m:t>
                    </m:r>
                    <m:r>
                      <a:rPr lang="pl-PL" b="0" i="1" smtClean="0">
                        <a:latin typeface="Cambria Math" panose="02040503050406030204" pitchFamily="18" charset="0"/>
                      </a:rPr>
                      <m:t>h</m:t>
                    </m:r>
                    <m:r>
                      <a:rPr lang="pl-PL" b="0" i="1" smtClean="0">
                        <a:latin typeface="Cambria Math" panose="02040503050406030204" pitchFamily="18" charset="0"/>
                      </a:rPr>
                      <m:t>)</m:t>
                    </m:r>
                  </m:oMath>
                </a14:m>
                <a:r>
                  <a:rPr lang="pl-PL" b="0"/>
                  <a:t>. We know </a:t>
                </a:r>
                <a14:m>
                  <m:oMath xmlns:m="http://schemas.openxmlformats.org/officeDocument/2006/math">
                    <m:r>
                      <a:rPr lang="pl-PL" b="0" i="1" smtClean="0">
                        <a:latin typeface="Cambria Math" panose="02040503050406030204" pitchFamily="18" charset="0"/>
                      </a:rPr>
                      <m:t>𝑎</m:t>
                    </m:r>
                  </m:oMath>
                </a14:m>
                <a:r>
                  <a:rPr lang="pl-PL" b="0"/>
                  <a:t> is positive because slides are concave up.</a:t>
                </a:r>
              </a:p>
              <a:p>
                <a:r>
                  <a:rPr lang="pl-PL" b="0"/>
                  <a:t>The vertex is positioned at </a:t>
                </a:r>
                <a14:m>
                  <m:oMath xmlns:m="http://schemas.openxmlformats.org/officeDocument/2006/math">
                    <m:r>
                      <a:rPr lang="pl-PL" b="0" i="1" smtClean="0">
                        <a:latin typeface="Cambria Math" panose="02040503050406030204" pitchFamily="18" charset="0"/>
                      </a:rPr>
                      <m:t>(45,0)</m:t>
                    </m:r>
                  </m:oMath>
                </a14:m>
                <a:r>
                  <a:rPr lang="pl-PL" b="0"/>
                  <a:t>:</a:t>
                </a:r>
              </a:p>
              <a:p>
                <a14:m>
                  <m:oMath xmlns:m="http://schemas.openxmlformats.org/officeDocument/2006/math">
                    <m:r>
                      <a:rPr lang="pl-PL" b="0" i="1" smtClean="0">
                        <a:latin typeface="Cambria Math" panose="02040503050406030204" pitchFamily="18" charset="0"/>
                      </a:rPr>
                      <m:t>𝑦</m:t>
                    </m:r>
                    <m:r>
                      <a:rPr lang="pl-PL" b="0" i="1" smtClean="0">
                        <a:latin typeface="Cambria Math" panose="02040503050406030204" pitchFamily="18" charset="0"/>
                      </a:rPr>
                      <m:t>=</m:t>
                    </m:r>
                    <m:r>
                      <a:rPr lang="pl-PL" b="0" i="1" smtClean="0">
                        <a:latin typeface="Cambria Math" panose="02040503050406030204" pitchFamily="18" charset="0"/>
                      </a:rPr>
                      <m:t>𝑎</m:t>
                    </m:r>
                    <m:sSup>
                      <m:sSupPr>
                        <m:ctrlPr>
                          <a:rPr lang="pl-PL" b="0" i="1" smtClean="0">
                            <a:latin typeface="Cambria Math" panose="02040503050406030204" pitchFamily="18" charset="0"/>
                          </a:rPr>
                        </m:ctrlPr>
                      </m:sSupPr>
                      <m:e>
                        <m:d>
                          <m:dPr>
                            <m:ctrlPr>
                              <a:rPr lang="pl-PL" b="0" i="1" smtClean="0">
                                <a:latin typeface="Cambria Math" panose="02040503050406030204" pitchFamily="18" charset="0"/>
                              </a:rPr>
                            </m:ctrlPr>
                          </m:dPr>
                          <m:e>
                            <m:r>
                              <a:rPr lang="pl-PL" b="0" i="1" smtClean="0">
                                <a:latin typeface="Cambria Math" panose="02040503050406030204" pitchFamily="18" charset="0"/>
                              </a:rPr>
                              <m:t>𝑥</m:t>
                            </m:r>
                            <m:r>
                              <a:rPr lang="pl-PL" b="0" i="1" smtClean="0">
                                <a:latin typeface="Cambria Math" panose="02040503050406030204" pitchFamily="18" charset="0"/>
                              </a:rPr>
                              <m:t>−45</m:t>
                            </m:r>
                          </m:e>
                        </m:d>
                      </m:e>
                      <m:sup>
                        <m:r>
                          <a:rPr lang="pl-PL" b="0" i="1" smtClean="0">
                            <a:latin typeface="Cambria Math" panose="02040503050406030204" pitchFamily="18" charset="0"/>
                          </a:rPr>
                          <m:t>2</m:t>
                        </m:r>
                      </m:sup>
                    </m:sSup>
                  </m:oMath>
                </a14:m>
                <a:endParaRPr lang="pl-PL" b="0"/>
              </a:p>
              <a:p>
                <a:r>
                  <a:rPr lang="pl-PL"/>
                  <a:t>The y-intercept is </a:t>
                </a:r>
                <a14:m>
                  <m:oMath xmlns:m="http://schemas.openxmlformats.org/officeDocument/2006/math">
                    <m:r>
                      <a:rPr lang="pl-PL" b="0" i="1" smtClean="0">
                        <a:latin typeface="Cambria Math" panose="02040503050406030204" pitchFamily="18" charset="0"/>
                      </a:rPr>
                      <m:t>19.25</m:t>
                    </m:r>
                  </m:oMath>
                </a14:m>
                <a:r>
                  <a:rPr lang="pl-PL" b="0"/>
                  <a:t> so we can just subsitute in </a:t>
                </a:r>
                <a14:m>
                  <m:oMath xmlns:m="http://schemas.openxmlformats.org/officeDocument/2006/math">
                    <m:r>
                      <a:rPr lang="pl-PL" b="0" i="1" dirty="0" smtClean="0">
                        <a:latin typeface="Cambria Math" panose="02040503050406030204" pitchFamily="18" charset="0"/>
                      </a:rPr>
                      <m:t>19.25</m:t>
                    </m:r>
                  </m:oMath>
                </a14:m>
                <a:r>
                  <a:rPr lang="pl-PL" b="0"/>
                  <a:t> for </a:t>
                </a:r>
                <a14:m>
                  <m:oMath xmlns:m="http://schemas.openxmlformats.org/officeDocument/2006/math">
                    <m:r>
                      <a:rPr lang="pl-PL" b="0" i="1" dirty="0" smtClean="0">
                        <a:latin typeface="Cambria Math" panose="02040503050406030204" pitchFamily="18" charset="0"/>
                      </a:rPr>
                      <m:t>𝑦</m:t>
                    </m:r>
                  </m:oMath>
                </a14:m>
                <a:r>
                  <a:rPr lang="pl-PL" b="0"/>
                  <a:t> and </a:t>
                </a:r>
                <a14:m>
                  <m:oMath xmlns:m="http://schemas.openxmlformats.org/officeDocument/2006/math">
                    <m:r>
                      <a:rPr lang="pl-PL" b="0" i="1" dirty="0" smtClean="0">
                        <a:latin typeface="Cambria Math" panose="02040503050406030204" pitchFamily="18" charset="0"/>
                      </a:rPr>
                      <m:t>0</m:t>
                    </m:r>
                  </m:oMath>
                </a14:m>
                <a:r>
                  <a:rPr lang="pl-PL" b="0"/>
                  <a:t> for </a:t>
                </a:r>
                <a14:m>
                  <m:oMath xmlns:m="http://schemas.openxmlformats.org/officeDocument/2006/math">
                    <m:r>
                      <a:rPr lang="pl-PL" b="0" i="1" dirty="0" smtClean="0">
                        <a:latin typeface="Cambria Math" panose="02040503050406030204" pitchFamily="18" charset="0"/>
                      </a:rPr>
                      <m:t>𝑥</m:t>
                    </m:r>
                  </m:oMath>
                </a14:m>
                <a:r>
                  <a:rPr lang="pl-PL" b="0"/>
                  <a:t>:</a:t>
                </a:r>
                <a:endParaRPr lang="pl-PL" b="0" i="1">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19.25=</m:t>
                      </m:r>
                      <m:r>
                        <a:rPr lang="pl-PL" b="0" i="1" smtClean="0">
                          <a:latin typeface="Cambria Math" panose="02040503050406030204" pitchFamily="18" charset="0"/>
                        </a:rPr>
                        <m:t>𝑎</m:t>
                      </m:r>
                      <m:sSup>
                        <m:sSupPr>
                          <m:ctrlPr>
                            <a:rPr lang="pl-PL" b="0" i="1" smtClean="0">
                              <a:latin typeface="Cambria Math" panose="02040503050406030204" pitchFamily="18" charset="0"/>
                            </a:rPr>
                          </m:ctrlPr>
                        </m:sSupPr>
                        <m:e>
                          <m:d>
                            <m:dPr>
                              <m:ctrlPr>
                                <a:rPr lang="pl-PL" b="0" i="1" smtClean="0">
                                  <a:latin typeface="Cambria Math" panose="02040503050406030204" pitchFamily="18" charset="0"/>
                                </a:rPr>
                              </m:ctrlPr>
                            </m:dPr>
                            <m:e>
                              <m:r>
                                <a:rPr lang="pl-PL" b="0" i="1" smtClean="0">
                                  <a:latin typeface="Cambria Math" panose="02040503050406030204" pitchFamily="18" charset="0"/>
                                </a:rPr>
                                <m:t>0−45</m:t>
                              </m:r>
                            </m:e>
                          </m:d>
                        </m:e>
                        <m:sup>
                          <m:r>
                            <a:rPr lang="pl-PL" b="0" i="1" smtClean="0">
                              <a:latin typeface="Cambria Math" panose="02040503050406030204" pitchFamily="18" charset="0"/>
                            </a:rPr>
                            <m:t>2</m:t>
                          </m:r>
                        </m:sup>
                      </m:sSup>
                    </m:oMath>
                  </m:oMathPara>
                </a14:m>
                <a:endParaRPr lang="pl-PL" b="0"/>
              </a:p>
              <a:p>
                <a:r>
                  <a:rPr lang="pl-PL"/>
                  <a:t>This equation yields </a:t>
                </a:r>
                <a14:m>
                  <m:oMath xmlns:m="http://schemas.openxmlformats.org/officeDocument/2006/math">
                    <m:r>
                      <a:rPr lang="pl-PL" b="0" i="1" smtClean="0">
                        <a:latin typeface="Cambria Math" panose="02040503050406030204" pitchFamily="18" charset="0"/>
                      </a:rPr>
                      <m:t>𝑎</m:t>
                    </m:r>
                    <m:r>
                      <a:rPr lang="pl-PL" b="0" i="1" smtClean="0">
                        <a:latin typeface="Cambria Math" panose="02040503050406030204" pitchFamily="18" charset="0"/>
                      </a:rPr>
                      <m:t>=0.009506</m:t>
                    </m:r>
                  </m:oMath>
                </a14:m>
                <a:endParaRPr lang="pl-PL" b="0"/>
              </a:p>
              <a:p>
                <a:endParaRPr lang="pl-PL" b="0"/>
              </a:p>
              <a:p>
                <a:pPr marL="0" indent="0">
                  <a:buNone/>
                </a:pPr>
                <a:endParaRPr lang="pl-PL"/>
              </a:p>
              <a:p>
                <a:pPr marL="0" indent="0">
                  <a:buNone/>
                </a:pPr>
                <a:endParaRPr lang="en-GB"/>
              </a:p>
            </p:txBody>
          </p:sp>
        </mc:Choice>
        <mc:Fallback xmlns="">
          <p:sp>
            <p:nvSpPr>
              <p:cNvPr id="3" name="Content Placeholder 2">
                <a:extLst>
                  <a:ext uri="{FF2B5EF4-FFF2-40B4-BE49-F238E27FC236}">
                    <a16:creationId xmlns:a16="http://schemas.microsoft.com/office/drawing/2014/main" id="{E92A5BB3-5C31-A241-C18C-F38FA66B062E}"/>
                  </a:ext>
                </a:extLst>
              </p:cNvPr>
              <p:cNvSpPr>
                <a:spLocks noGrp="1" noRot="1" noChangeAspect="1" noMove="1" noResize="1" noEditPoints="1" noAdjustHandles="1" noChangeArrowheads="1" noChangeShapeType="1" noTextEdit="1"/>
              </p:cNvSpPr>
              <p:nvPr>
                <p:ph idx="1"/>
              </p:nvPr>
            </p:nvSpPr>
            <p:spPr>
              <a:blipFill>
                <a:blip r:embed="rId2"/>
                <a:stretch>
                  <a:fillRect l="-1217" t="-3081" r="-1043" b="-2241"/>
                </a:stretch>
              </a:blipFill>
            </p:spPr>
            <p:txBody>
              <a:bodyPr/>
              <a:lstStyle/>
              <a:p>
                <a:r>
                  <a:rPr lang="en-GB">
                    <a:noFill/>
                  </a:rPr>
                  <a:t> </a:t>
                </a:r>
              </a:p>
            </p:txBody>
          </p:sp>
        </mc:Fallback>
      </mc:AlternateContent>
    </p:spTree>
    <p:extLst>
      <p:ext uri="{BB962C8B-B14F-4D97-AF65-F5344CB8AC3E}">
        <p14:creationId xmlns:p14="http://schemas.microsoft.com/office/powerpoint/2010/main" val="331471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68A3-17C7-F819-AC3B-6C3FF0C5AF1B}"/>
              </a:ext>
            </a:extLst>
          </p:cNvPr>
          <p:cNvSpPr>
            <a:spLocks noGrp="1"/>
          </p:cNvSpPr>
          <p:nvPr>
            <p:ph type="title"/>
          </p:nvPr>
        </p:nvSpPr>
        <p:spPr>
          <a:xfrm>
            <a:off x="838200" y="149972"/>
            <a:ext cx="10515600" cy="674781"/>
          </a:xfrm>
        </p:spPr>
        <p:txBody>
          <a:bodyPr>
            <a:normAutofit fontScale="90000"/>
          </a:bodyPr>
          <a:lstStyle/>
          <a:p>
            <a:r>
              <a:rPr lang="pl-PL"/>
              <a:t>Waterslide function</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324C2C-9EAA-CA56-DE03-984D7C9D0EE4}"/>
                  </a:ext>
                </a:extLst>
              </p:cNvPr>
              <p:cNvSpPr>
                <a:spLocks noGrp="1"/>
              </p:cNvSpPr>
              <p:nvPr>
                <p:ph idx="1"/>
              </p:nvPr>
            </p:nvSpPr>
            <p:spPr>
              <a:xfrm>
                <a:off x="838200" y="824753"/>
                <a:ext cx="10515600" cy="4351338"/>
              </a:xfrm>
            </p:spPr>
            <p:txBody>
              <a:bodyPr/>
              <a:lstStyle/>
              <a:p>
                <a:r>
                  <a:rPr lang="pl-PL"/>
                  <a:t>We now have our function that describes the shape of the waterslide: </a:t>
                </a:r>
                <a14:m>
                  <m:oMath xmlns:m="http://schemas.openxmlformats.org/officeDocument/2006/math">
                    <m:r>
                      <a:rPr lang="pl-PL" b="0" i="1" smtClean="0">
                        <a:latin typeface="Cambria Math" panose="02040503050406030204" pitchFamily="18" charset="0"/>
                      </a:rPr>
                      <m:t>𝑦</m:t>
                    </m:r>
                    <m:r>
                      <a:rPr lang="pl-PL" b="0" i="1" smtClean="0">
                        <a:latin typeface="Cambria Math" panose="02040503050406030204" pitchFamily="18" charset="0"/>
                      </a:rPr>
                      <m:t>=0.009506</m:t>
                    </m:r>
                    <m:sSup>
                      <m:sSupPr>
                        <m:ctrlPr>
                          <a:rPr lang="pl-PL" b="0" i="1" smtClean="0">
                            <a:latin typeface="Cambria Math" panose="02040503050406030204" pitchFamily="18" charset="0"/>
                          </a:rPr>
                        </m:ctrlPr>
                      </m:sSupPr>
                      <m:e>
                        <m:d>
                          <m:dPr>
                            <m:ctrlPr>
                              <a:rPr lang="pl-PL" b="0" i="1" smtClean="0">
                                <a:latin typeface="Cambria Math" panose="02040503050406030204" pitchFamily="18" charset="0"/>
                              </a:rPr>
                            </m:ctrlPr>
                          </m:dPr>
                          <m:e>
                            <m:r>
                              <a:rPr lang="pl-PL" b="0" i="1" smtClean="0">
                                <a:latin typeface="Cambria Math" panose="02040503050406030204" pitchFamily="18" charset="0"/>
                              </a:rPr>
                              <m:t>𝑥</m:t>
                            </m:r>
                            <m:r>
                              <a:rPr lang="pl-PL" b="0" i="1" smtClean="0">
                                <a:latin typeface="Cambria Math" panose="02040503050406030204" pitchFamily="18" charset="0"/>
                              </a:rPr>
                              <m:t>−45</m:t>
                            </m:r>
                          </m:e>
                        </m:d>
                      </m:e>
                      <m:sup>
                        <m:r>
                          <a:rPr lang="pl-PL" b="0" i="1" smtClean="0">
                            <a:latin typeface="Cambria Math" panose="02040503050406030204" pitchFamily="18" charset="0"/>
                          </a:rPr>
                          <m:t>2</m:t>
                        </m:r>
                      </m:sup>
                    </m:sSup>
                  </m:oMath>
                </a14:m>
                <a:endParaRPr lang="en-GB"/>
              </a:p>
            </p:txBody>
          </p:sp>
        </mc:Choice>
        <mc:Fallback xmlns="">
          <p:sp>
            <p:nvSpPr>
              <p:cNvPr id="3" name="Content Placeholder 2">
                <a:extLst>
                  <a:ext uri="{FF2B5EF4-FFF2-40B4-BE49-F238E27FC236}">
                    <a16:creationId xmlns:a16="http://schemas.microsoft.com/office/drawing/2014/main" id="{A2324C2C-9EAA-CA56-DE03-984D7C9D0EE4}"/>
                  </a:ext>
                </a:extLst>
              </p:cNvPr>
              <p:cNvSpPr>
                <a:spLocks noGrp="1" noRot="1" noChangeAspect="1" noMove="1" noResize="1" noEditPoints="1" noAdjustHandles="1" noChangeArrowheads="1" noChangeShapeType="1" noTextEdit="1"/>
              </p:cNvSpPr>
              <p:nvPr>
                <p:ph idx="1"/>
              </p:nvPr>
            </p:nvSpPr>
            <p:spPr>
              <a:xfrm>
                <a:off x="838200" y="824753"/>
                <a:ext cx="10515600" cy="4351338"/>
              </a:xfrm>
              <a:blipFill>
                <a:blip r:embed="rId2"/>
                <a:stretch>
                  <a:fillRect l="-1043" t="-238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59AF9039-35BC-50BE-A6D0-5E8830BF17EE}"/>
              </a:ext>
            </a:extLst>
          </p:cNvPr>
          <p:cNvPicPr>
            <a:picLocks noChangeAspect="1"/>
          </p:cNvPicPr>
          <p:nvPr/>
        </p:nvPicPr>
        <p:blipFill>
          <a:blip r:embed="rId3"/>
          <a:stretch>
            <a:fillRect/>
          </a:stretch>
        </p:blipFill>
        <p:spPr>
          <a:xfrm>
            <a:off x="838200" y="1662170"/>
            <a:ext cx="7615518" cy="4648891"/>
          </a:xfrm>
          <a:prstGeom prst="rect">
            <a:avLst/>
          </a:prstGeom>
        </p:spPr>
      </p:pic>
    </p:spTree>
    <p:extLst>
      <p:ext uri="{BB962C8B-B14F-4D97-AF65-F5344CB8AC3E}">
        <p14:creationId xmlns:p14="http://schemas.microsoft.com/office/powerpoint/2010/main" val="4255520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2d03be16-2ed5-44b5-b602-3e87bbc0a0e5" xsi:nil="true"/>
    <lcf76f155ced4ddcb4097134ff3c332f xmlns="2d03be16-2ed5-44b5-b602-3e87bbc0a0e5">
      <Terms xmlns="http://schemas.microsoft.com/office/infopath/2007/PartnerControls"/>
    </lcf76f155ced4ddcb4097134ff3c332f>
    <TaxCatchAll xmlns="68b46845-09b8-45b6-815e-898a1c919f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09FF87869C9D4A9955B863208666A2" ma:contentTypeVersion="14" ma:contentTypeDescription="Create a new document." ma:contentTypeScope="" ma:versionID="296fe28cce6f69e88481dc78bbf0fa32">
  <xsd:schema xmlns:xsd="http://www.w3.org/2001/XMLSchema" xmlns:xs="http://www.w3.org/2001/XMLSchema" xmlns:p="http://schemas.microsoft.com/office/2006/metadata/properties" xmlns:ns2="2d03be16-2ed5-44b5-b602-3e87bbc0a0e5" xmlns:ns3="68b46845-09b8-45b6-815e-898a1c919f69" targetNamespace="http://schemas.microsoft.com/office/2006/metadata/properties" ma:root="true" ma:fieldsID="29773d25b4549ed86ab3b6a572d7b3f8" ns2:_="" ns3:_="">
    <xsd:import namespace="2d03be16-2ed5-44b5-b602-3e87bbc0a0e5"/>
    <xsd:import namespace="68b46845-09b8-45b6-815e-898a1c919f69"/>
    <xsd:element name="properties">
      <xsd:complexType>
        <xsd:sequence>
          <xsd:element name="documentManagement">
            <xsd:complexType>
              <xsd:all>
                <xsd:element ref="ns2:ReferenceId" minOccurs="0"/>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3be16-2ed5-44b5-b602-3e87bbc0a0e5"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cf9a2853-af2f-4415-b872-17ea86dfc1e2"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b46845-09b8-45b6-815e-898a1c919f69"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07fe456a-cda3-4480-a2bd-3e759c267354}" ma:internalName="TaxCatchAll" ma:showField="CatchAllData" ma:web="68b46845-09b8-45b6-815e-898a1c919f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6CFC13-0E7B-41FD-A6DA-188FD2569339}">
  <ds:schemaRefs>
    <ds:schemaRef ds:uri="http://schemas.microsoft.com/office/2006/documentManagement/types"/>
    <ds:schemaRef ds:uri="2d03be16-2ed5-44b5-b602-3e87bbc0a0e5"/>
    <ds:schemaRef ds:uri="http://schemas.microsoft.com/office/infopath/2007/PartnerControls"/>
    <ds:schemaRef ds:uri="http://schemas.microsoft.com/office/2006/metadata/properties"/>
    <ds:schemaRef ds:uri="http://purl.org/dc/elements/1.1/"/>
    <ds:schemaRef ds:uri="http://www.w3.org/XML/1998/namespace"/>
    <ds:schemaRef ds:uri="http://purl.org/dc/terms/"/>
    <ds:schemaRef ds:uri="http://schemas.openxmlformats.org/package/2006/metadata/core-properties"/>
    <ds:schemaRef ds:uri="68b46845-09b8-45b6-815e-898a1c919f69"/>
    <ds:schemaRef ds:uri="http://purl.org/dc/dcmitype/"/>
  </ds:schemaRefs>
</ds:datastoreItem>
</file>

<file path=customXml/itemProps2.xml><?xml version="1.0" encoding="utf-8"?>
<ds:datastoreItem xmlns:ds="http://schemas.openxmlformats.org/officeDocument/2006/customXml" ds:itemID="{AC520013-6F39-4C2E-B05F-E64D8152698D}">
  <ds:schemaRefs>
    <ds:schemaRef ds:uri="http://schemas.microsoft.com/sharepoint/v3/contenttype/forms"/>
  </ds:schemaRefs>
</ds:datastoreItem>
</file>

<file path=customXml/itemProps3.xml><?xml version="1.0" encoding="utf-8"?>
<ds:datastoreItem xmlns:ds="http://schemas.openxmlformats.org/officeDocument/2006/customXml" ds:itemID="{72B6D044-B8DA-4035-8932-D1C7C13A69FE}">
  <ds:schemaRefs>
    <ds:schemaRef ds:uri="2d03be16-2ed5-44b5-b602-3e87bbc0a0e5"/>
    <ds:schemaRef ds:uri="68b46845-09b8-45b6-815e-898a1c919f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926</Words>
  <Application>Microsoft Office PowerPoint</Application>
  <PresentationFormat>Widescreen</PresentationFormat>
  <Paragraphs>82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Cambria Math</vt:lpstr>
      <vt:lpstr>Consolas</vt:lpstr>
      <vt:lpstr>Office Theme</vt:lpstr>
      <vt:lpstr>Modelling Waterslide Descent Time</vt:lpstr>
      <vt:lpstr>Research Question and Hypothesis</vt:lpstr>
      <vt:lpstr>Hypothesis</vt:lpstr>
      <vt:lpstr>Finding a formula to determine descent time</vt:lpstr>
      <vt:lpstr>Finding a formula to determine descent time</vt:lpstr>
      <vt:lpstr>Finding a formula to determine descent time</vt:lpstr>
      <vt:lpstr>Modelling the waterslide</vt:lpstr>
      <vt:lpstr>Modelling the waterslide</vt:lpstr>
      <vt:lpstr>Waterslide function</vt:lpstr>
      <vt:lpstr>Calculation and Substitution</vt:lpstr>
      <vt:lpstr>Python Code used to calculate integral: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Olivier Hanka</dc:creator>
  <cp:lastModifiedBy>Olivier Hanka</cp:lastModifiedBy>
  <cp:revision>1</cp:revision>
  <dcterms:created xsi:type="dcterms:W3CDTF">2025-05-14T18:10:59Z</dcterms:created>
  <dcterms:modified xsi:type="dcterms:W3CDTF">2025-05-15T16:27:21Z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0x010100AB09FF87869C9D4A9955B863208666A2</vt:lpwstr>
  </property>
  <property fmtid="{D5CDD505-2E9C-101B-9397-08002B2CF9AE}" pid="3" name="MediaServiceImageTags">
    <vt:lpwstr/>
  </property>
</Properties>
</file>