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2" r:id="rId4"/>
    <p:sldId id="276" r:id="rId5"/>
    <p:sldId id="277" r:id="rId6"/>
    <p:sldId id="278" r:id="rId7"/>
    <p:sldId id="261" r:id="rId8"/>
    <p:sldId id="263" r:id="rId9"/>
    <p:sldId id="257" r:id="rId10"/>
    <p:sldId id="268" r:id="rId11"/>
    <p:sldId id="269" r:id="rId12"/>
    <p:sldId id="258" r:id="rId13"/>
    <p:sldId id="270" r:id="rId14"/>
    <p:sldId id="280" r:id="rId15"/>
    <p:sldId id="271" r:id="rId16"/>
    <p:sldId id="281" r:id="rId17"/>
    <p:sldId id="272" r:id="rId18"/>
    <p:sldId id="273" r:id="rId19"/>
    <p:sldId id="274" r:id="rId20"/>
    <p:sldId id="279" r:id="rId21"/>
    <p:sldId id="284" r:id="rId22"/>
    <p:sldId id="259" r:id="rId23"/>
    <p:sldId id="264" r:id="rId24"/>
    <p:sldId id="265" r:id="rId25"/>
    <p:sldId id="266" r:id="rId26"/>
    <p:sldId id="275" r:id="rId27"/>
    <p:sldId id="267" r:id="rId28"/>
    <p:sldId id="283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DB2F7-7F4F-7119-2BD1-2126224D38D5}" v="1026" dt="2025-05-11T14:35:56.562"/>
    <p1510:client id="{6BEBA0A4-C61C-7951-7419-05F3DB3E8948}" v="29" dt="2025-05-10T10:59:38.921"/>
    <p1510:client id="{8857E497-D4D8-553C-5742-1BD73E855B03}" v="33" dt="2025-05-11T15:11:24.568"/>
    <p1510:client id="{D427C940-829D-1AAF-B7B5-146453CF6962}" v="483" dt="2025-05-09T22:56:56.472"/>
    <p1510:client id="{D88F8CD7-8539-F925-9BB0-E355021047BB}" v="136" dt="2025-05-11T16:18:49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2" d="100"/>
          <a:sy n="52" d="100"/>
        </p:scale>
        <p:origin x="7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o4elodz-my.sharepoint.com/personal/e_bilewicz-szyrmer_lo4_elodz_edu_pl/Documents/Ksi&#261;&#380;ka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Zawartość % żółtka w jajku kurzym w zależności od koloru skorupki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Arkusz1!$B$6:$B$9</c:f>
              <c:strCache>
                <c:ptCount val="4"/>
                <c:pt idx="0">
                  <c:v>Zielone </c:v>
                </c:pt>
                <c:pt idx="1">
                  <c:v>Brązowe</c:v>
                </c:pt>
                <c:pt idx="2">
                  <c:v>Biało-niebieskie</c:v>
                </c:pt>
                <c:pt idx="3">
                  <c:v>Beżowe</c:v>
                </c:pt>
              </c:strCache>
            </c:strRef>
          </c:cat>
          <c:val>
            <c:numRef>
              <c:f>Arkusz1!$C$6:$C$9</c:f>
              <c:numCache>
                <c:formatCode>0.00%</c:formatCode>
                <c:ptCount val="4"/>
                <c:pt idx="0">
                  <c:v>0.34200000000000003</c:v>
                </c:pt>
                <c:pt idx="1">
                  <c:v>0.29799999999999999</c:v>
                </c:pt>
                <c:pt idx="2">
                  <c:v>0.33700000000000002</c:v>
                </c:pt>
                <c:pt idx="3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F-40E8-8262-7BB547D76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11303"/>
        <c:axId val="29113351"/>
      </c:barChart>
      <c:catAx>
        <c:axId val="29111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13351"/>
        <c:crosses val="autoZero"/>
        <c:auto val="1"/>
        <c:lblAlgn val="ctr"/>
        <c:lblOffset val="100"/>
        <c:noMultiLvlLbl val="0"/>
      </c:catAx>
      <c:valAx>
        <c:axId val="29113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11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FC1FF-5C6A-4A73-8E73-FD59A1800E60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E1A8E09-863C-4846-B2B5-23400B3962B2}">
      <dgm:prSet/>
      <dgm:spPr/>
      <dgm:t>
        <a:bodyPr/>
        <a:lstStyle/>
        <a:p>
          <a:r>
            <a:rPr lang="pl-PL" dirty="0"/>
            <a:t>Jajka to nie tylko pokarm dla człowieka, ale przede wszystkim początek nowego życia.</a:t>
          </a:r>
          <a:endParaRPr lang="en-US" dirty="0"/>
        </a:p>
      </dgm:t>
    </dgm:pt>
    <dgm:pt modelId="{796177E1-D08C-4C6E-9532-913BAC56B8D8}" type="parTrans" cxnId="{DA48B362-802F-4894-B974-DB6F4B227551}">
      <dgm:prSet/>
      <dgm:spPr/>
      <dgm:t>
        <a:bodyPr/>
        <a:lstStyle/>
        <a:p>
          <a:endParaRPr lang="en-US"/>
        </a:p>
      </dgm:t>
    </dgm:pt>
    <dgm:pt modelId="{F533C2B7-3A11-4AAB-A883-6594F0F7062D}" type="sibTrans" cxnId="{DA48B362-802F-4894-B974-DB6F4B227551}">
      <dgm:prSet/>
      <dgm:spPr/>
      <dgm:t>
        <a:bodyPr/>
        <a:lstStyle/>
        <a:p>
          <a:endParaRPr lang="en-US"/>
        </a:p>
      </dgm:t>
    </dgm:pt>
    <dgm:pt modelId="{83660854-4A9C-486D-B499-B9DE768F51ED}">
      <dgm:prSet/>
      <dgm:spPr/>
      <dgm:t>
        <a:bodyPr/>
        <a:lstStyle/>
        <a:p>
          <a:r>
            <a:rPr lang="pl-PL" dirty="0"/>
            <a:t>Udało mi się wyhodować nowe pokolenia kurczaków i kur. Oto niektóre z nich</a:t>
          </a:r>
          <a:r>
            <a:rPr lang="pl-PL" dirty="0">
              <a:latin typeface="Neue Haas Grotesk Text Pro"/>
            </a:rPr>
            <a:t>.</a:t>
          </a:r>
          <a:endParaRPr lang="en-US" dirty="0"/>
        </a:p>
      </dgm:t>
    </dgm:pt>
    <dgm:pt modelId="{C85EFBB2-EAE9-414A-9120-96B096E7793B}" type="parTrans" cxnId="{BB804670-8B4C-416B-A281-893A9FE74483}">
      <dgm:prSet/>
      <dgm:spPr/>
      <dgm:t>
        <a:bodyPr/>
        <a:lstStyle/>
        <a:p>
          <a:endParaRPr lang="en-US"/>
        </a:p>
      </dgm:t>
    </dgm:pt>
    <dgm:pt modelId="{98841A39-706A-41F9-9D30-6E38219F2927}" type="sibTrans" cxnId="{BB804670-8B4C-416B-A281-893A9FE74483}">
      <dgm:prSet/>
      <dgm:spPr/>
      <dgm:t>
        <a:bodyPr/>
        <a:lstStyle/>
        <a:p>
          <a:endParaRPr lang="en-US"/>
        </a:p>
      </dgm:t>
    </dgm:pt>
    <dgm:pt modelId="{C92E9255-92F3-4D11-9641-35BCD9290A68}" type="pres">
      <dgm:prSet presAssocID="{D12FC1FF-5C6A-4A73-8E73-FD59A1800E60}" presName="vert0" presStyleCnt="0">
        <dgm:presLayoutVars>
          <dgm:dir/>
          <dgm:animOne val="branch"/>
          <dgm:animLvl val="lvl"/>
        </dgm:presLayoutVars>
      </dgm:prSet>
      <dgm:spPr/>
    </dgm:pt>
    <dgm:pt modelId="{14A894D8-23D3-4E35-BCD0-D4BEC95639AD}" type="pres">
      <dgm:prSet presAssocID="{FE1A8E09-863C-4846-B2B5-23400B3962B2}" presName="thickLine" presStyleLbl="alignNode1" presStyleIdx="0" presStyleCnt="2"/>
      <dgm:spPr/>
    </dgm:pt>
    <dgm:pt modelId="{AF8FA83B-AA47-4335-8EC9-DD9867B9880C}" type="pres">
      <dgm:prSet presAssocID="{FE1A8E09-863C-4846-B2B5-23400B3962B2}" presName="horz1" presStyleCnt="0"/>
      <dgm:spPr/>
    </dgm:pt>
    <dgm:pt modelId="{54BEE69D-7A51-4235-BC32-3621D93D4B1D}" type="pres">
      <dgm:prSet presAssocID="{FE1A8E09-863C-4846-B2B5-23400B3962B2}" presName="tx1" presStyleLbl="revTx" presStyleIdx="0" presStyleCnt="2"/>
      <dgm:spPr/>
    </dgm:pt>
    <dgm:pt modelId="{70AF6684-5535-4CAA-80A4-6AA46D4CBC62}" type="pres">
      <dgm:prSet presAssocID="{FE1A8E09-863C-4846-B2B5-23400B3962B2}" presName="vert1" presStyleCnt="0"/>
      <dgm:spPr/>
    </dgm:pt>
    <dgm:pt modelId="{63E7C81A-6885-455B-AC4F-86C63F5D5080}" type="pres">
      <dgm:prSet presAssocID="{83660854-4A9C-486D-B499-B9DE768F51ED}" presName="thickLine" presStyleLbl="alignNode1" presStyleIdx="1" presStyleCnt="2"/>
      <dgm:spPr/>
    </dgm:pt>
    <dgm:pt modelId="{708EB688-AB5B-48D3-B9F9-B19E8F7D41B4}" type="pres">
      <dgm:prSet presAssocID="{83660854-4A9C-486D-B499-B9DE768F51ED}" presName="horz1" presStyleCnt="0"/>
      <dgm:spPr/>
    </dgm:pt>
    <dgm:pt modelId="{3916A76B-E575-4107-BE3C-776727BB94AA}" type="pres">
      <dgm:prSet presAssocID="{83660854-4A9C-486D-B499-B9DE768F51ED}" presName="tx1" presStyleLbl="revTx" presStyleIdx="1" presStyleCnt="2"/>
      <dgm:spPr/>
    </dgm:pt>
    <dgm:pt modelId="{6628D10A-6070-4C99-B410-204B9922C592}" type="pres">
      <dgm:prSet presAssocID="{83660854-4A9C-486D-B499-B9DE768F51ED}" presName="vert1" presStyleCnt="0"/>
      <dgm:spPr/>
    </dgm:pt>
  </dgm:ptLst>
  <dgm:cxnLst>
    <dgm:cxn modelId="{FD995010-95DB-4A5D-8D9F-2B11FCEDB57C}" type="presOf" srcId="{83660854-4A9C-486D-B499-B9DE768F51ED}" destId="{3916A76B-E575-4107-BE3C-776727BB94AA}" srcOrd="0" destOrd="0" presId="urn:microsoft.com/office/officeart/2008/layout/LinedList"/>
    <dgm:cxn modelId="{B1C00037-EFD3-4CB5-86BE-ABA3690687E0}" type="presOf" srcId="{D12FC1FF-5C6A-4A73-8E73-FD59A1800E60}" destId="{C92E9255-92F3-4D11-9641-35BCD9290A68}" srcOrd="0" destOrd="0" presId="urn:microsoft.com/office/officeart/2008/layout/LinedList"/>
    <dgm:cxn modelId="{DA48B362-802F-4894-B974-DB6F4B227551}" srcId="{D12FC1FF-5C6A-4A73-8E73-FD59A1800E60}" destId="{FE1A8E09-863C-4846-B2B5-23400B3962B2}" srcOrd="0" destOrd="0" parTransId="{796177E1-D08C-4C6E-9532-913BAC56B8D8}" sibTransId="{F533C2B7-3A11-4AAB-A883-6594F0F7062D}"/>
    <dgm:cxn modelId="{BB804670-8B4C-416B-A281-893A9FE74483}" srcId="{D12FC1FF-5C6A-4A73-8E73-FD59A1800E60}" destId="{83660854-4A9C-486D-B499-B9DE768F51ED}" srcOrd="1" destOrd="0" parTransId="{C85EFBB2-EAE9-414A-9120-96B096E7793B}" sibTransId="{98841A39-706A-41F9-9D30-6E38219F2927}"/>
    <dgm:cxn modelId="{CA5F53D4-B766-42B5-A285-242EBC1091AB}" type="presOf" srcId="{FE1A8E09-863C-4846-B2B5-23400B3962B2}" destId="{54BEE69D-7A51-4235-BC32-3621D93D4B1D}" srcOrd="0" destOrd="0" presId="urn:microsoft.com/office/officeart/2008/layout/LinedList"/>
    <dgm:cxn modelId="{64B99042-6AE1-404A-AC39-6502021F5871}" type="presParOf" srcId="{C92E9255-92F3-4D11-9641-35BCD9290A68}" destId="{14A894D8-23D3-4E35-BCD0-D4BEC95639AD}" srcOrd="0" destOrd="0" presId="urn:microsoft.com/office/officeart/2008/layout/LinedList"/>
    <dgm:cxn modelId="{B62FE4F3-6A40-498D-BB13-9660E71BAC4F}" type="presParOf" srcId="{C92E9255-92F3-4D11-9641-35BCD9290A68}" destId="{AF8FA83B-AA47-4335-8EC9-DD9867B9880C}" srcOrd="1" destOrd="0" presId="urn:microsoft.com/office/officeart/2008/layout/LinedList"/>
    <dgm:cxn modelId="{535F5A83-B087-439D-B6C4-6B43F687053E}" type="presParOf" srcId="{AF8FA83B-AA47-4335-8EC9-DD9867B9880C}" destId="{54BEE69D-7A51-4235-BC32-3621D93D4B1D}" srcOrd="0" destOrd="0" presId="urn:microsoft.com/office/officeart/2008/layout/LinedList"/>
    <dgm:cxn modelId="{CA77F3EC-09DF-47D8-9B2B-BDC0B06411D5}" type="presParOf" srcId="{AF8FA83B-AA47-4335-8EC9-DD9867B9880C}" destId="{70AF6684-5535-4CAA-80A4-6AA46D4CBC62}" srcOrd="1" destOrd="0" presId="urn:microsoft.com/office/officeart/2008/layout/LinedList"/>
    <dgm:cxn modelId="{A0DA0B99-AA9F-4DB2-86E5-006E53C00FAE}" type="presParOf" srcId="{C92E9255-92F3-4D11-9641-35BCD9290A68}" destId="{63E7C81A-6885-455B-AC4F-86C63F5D5080}" srcOrd="2" destOrd="0" presId="urn:microsoft.com/office/officeart/2008/layout/LinedList"/>
    <dgm:cxn modelId="{0206607D-5DBA-4A7F-9F21-4817DFCCF5E5}" type="presParOf" srcId="{C92E9255-92F3-4D11-9641-35BCD9290A68}" destId="{708EB688-AB5B-48D3-B9F9-B19E8F7D41B4}" srcOrd="3" destOrd="0" presId="urn:microsoft.com/office/officeart/2008/layout/LinedList"/>
    <dgm:cxn modelId="{23D5CAC7-C329-45DB-89D7-99F94C8D1F6E}" type="presParOf" srcId="{708EB688-AB5B-48D3-B9F9-B19E8F7D41B4}" destId="{3916A76B-E575-4107-BE3C-776727BB94AA}" srcOrd="0" destOrd="0" presId="urn:microsoft.com/office/officeart/2008/layout/LinedList"/>
    <dgm:cxn modelId="{74EB6057-FFE6-45E3-9777-15319A877E83}" type="presParOf" srcId="{708EB688-AB5B-48D3-B9F9-B19E8F7D41B4}" destId="{6628D10A-6070-4C99-B410-204B9922C5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94D8-23D3-4E35-BCD0-D4BEC95639AD}">
      <dsp:nvSpPr>
        <dsp:cNvPr id="0" name=""/>
        <dsp:cNvSpPr/>
      </dsp:nvSpPr>
      <dsp:spPr>
        <a:xfrm>
          <a:off x="0" y="0"/>
          <a:ext cx="456385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BEE69D-7A51-4235-BC32-3621D93D4B1D}">
      <dsp:nvSpPr>
        <dsp:cNvPr id="0" name=""/>
        <dsp:cNvSpPr/>
      </dsp:nvSpPr>
      <dsp:spPr>
        <a:xfrm>
          <a:off x="0" y="0"/>
          <a:ext cx="4563859" cy="204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Jajka to nie tylko pokarm dla człowieka, ale przede wszystkim początek nowego życia.</a:t>
          </a:r>
          <a:endParaRPr lang="en-US" sz="3000" kern="1200" dirty="0"/>
        </a:p>
      </dsp:txBody>
      <dsp:txXfrm>
        <a:off x="0" y="0"/>
        <a:ext cx="4563859" cy="2048256"/>
      </dsp:txXfrm>
    </dsp:sp>
    <dsp:sp modelId="{63E7C81A-6885-455B-AC4F-86C63F5D5080}">
      <dsp:nvSpPr>
        <dsp:cNvPr id="0" name=""/>
        <dsp:cNvSpPr/>
      </dsp:nvSpPr>
      <dsp:spPr>
        <a:xfrm>
          <a:off x="0" y="2048256"/>
          <a:ext cx="456385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16A76B-E575-4107-BE3C-776727BB94AA}">
      <dsp:nvSpPr>
        <dsp:cNvPr id="0" name=""/>
        <dsp:cNvSpPr/>
      </dsp:nvSpPr>
      <dsp:spPr>
        <a:xfrm>
          <a:off x="0" y="2048256"/>
          <a:ext cx="4563859" cy="204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Udało mi się wyhodować nowe pokolenia kurczaków i kur. Oto niektóre z nich</a:t>
          </a:r>
          <a:r>
            <a:rPr lang="pl-PL" sz="3000" kern="1200" dirty="0">
              <a:latin typeface="Neue Haas Grotesk Text Pro"/>
            </a:rPr>
            <a:t>.</a:t>
          </a:r>
          <a:endParaRPr lang="en-US" sz="3000" kern="1200" dirty="0"/>
        </a:p>
      </dsp:txBody>
      <dsp:txXfrm>
        <a:off x="0" y="2048256"/>
        <a:ext cx="4563859" cy="2048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3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3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1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5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1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2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4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grodoradca24.pl/drob/czynniki-wplywajace-na-jakosc-jaj-kurzych-6276.html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szystkoojedzeniu.pl/zoltko-jajka-wartosci-odzywcze-witaminy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7436" y="412983"/>
            <a:ext cx="7104828" cy="1615684"/>
          </a:xfrm>
        </p:spPr>
        <p:txBody>
          <a:bodyPr>
            <a:normAutofit/>
          </a:bodyPr>
          <a:lstStyle/>
          <a:p>
            <a:r>
              <a:rPr lang="pl-PL" sz="3300" dirty="0">
                <a:solidFill>
                  <a:schemeClr val="bg1"/>
                </a:solidFill>
              </a:rPr>
              <a:t>Czy zawartość żółtka w jajku kurzym zależy od gatunku kury?</a:t>
            </a: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503363" y="4495938"/>
            <a:ext cx="5753567" cy="1615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</a:rPr>
              <a:t>Maria </a:t>
            </a:r>
            <a:r>
              <a:rPr lang="pl-PL" sz="2400" err="1">
                <a:solidFill>
                  <a:schemeClr val="bg1"/>
                </a:solidFill>
              </a:rPr>
              <a:t>Szyrmer</a:t>
            </a:r>
            <a:r>
              <a:rPr lang="pl-PL" sz="2400" dirty="0">
                <a:solidFill>
                  <a:schemeClr val="bg1"/>
                </a:solidFill>
              </a:rPr>
              <a:t> klasa 6</a:t>
            </a:r>
            <a:endParaRPr lang="pl-PL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</a:rPr>
              <a:t>SP im 24 Lutego 1863 roku w Dobrej</a:t>
            </a:r>
          </a:p>
          <a:p>
            <a:pPr marL="0" indent="0">
              <a:buNone/>
            </a:pPr>
            <a:r>
              <a:rPr lang="pl-PL" sz="1400" i="1" dirty="0">
                <a:solidFill>
                  <a:schemeClr val="bg1"/>
                </a:solidFill>
              </a:rPr>
              <a:t>Na zdjęciu </a:t>
            </a:r>
            <a:r>
              <a:rPr lang="pl-PL" sz="1400" i="1" dirty="0" err="1">
                <a:solidFill>
                  <a:schemeClr val="bg1"/>
                </a:solidFill>
              </a:rPr>
              <a:t>Priscilla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3A151A1-919B-A89B-5C79-F9A91E73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1919C5-B2CB-994E-A2BB-45B6AE6C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603504"/>
            <a:ext cx="456385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Pomiar objętości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2E1BB1-C9B3-1D75-2BD6-E3E065DDE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59" y="2212848"/>
            <a:ext cx="4563859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Pomiaru</a:t>
            </a:r>
            <a:r>
              <a:rPr lang="en-US" sz="1800" dirty="0"/>
              <a:t> </a:t>
            </a:r>
            <a:r>
              <a:rPr lang="en-US" sz="1800" dirty="0" err="1"/>
              <a:t>objętości</a:t>
            </a:r>
            <a:r>
              <a:rPr lang="en-US" sz="1800" dirty="0"/>
              <a:t> </a:t>
            </a:r>
            <a:r>
              <a:rPr lang="en-US" sz="1800" dirty="0" err="1"/>
              <a:t>dokonałam</a:t>
            </a:r>
            <a:r>
              <a:rPr lang="en-US" sz="1800" dirty="0"/>
              <a:t> </a:t>
            </a:r>
            <a:r>
              <a:rPr lang="en-US" sz="1800" dirty="0" err="1"/>
              <a:t>wykorzystując</a:t>
            </a:r>
            <a:r>
              <a:rPr lang="en-US" sz="1800" dirty="0"/>
              <a:t> </a:t>
            </a:r>
            <a:r>
              <a:rPr lang="en-US" sz="1800" dirty="0" err="1"/>
              <a:t>prawo</a:t>
            </a:r>
            <a:r>
              <a:rPr lang="en-US" sz="1800" dirty="0"/>
              <a:t> </a:t>
            </a:r>
            <a:r>
              <a:rPr lang="en-US" sz="1800" dirty="0" err="1"/>
              <a:t>Archimedesa</a:t>
            </a:r>
            <a:r>
              <a:rPr lang="en-US" sz="1800" dirty="0"/>
              <a:t> [4]. </a:t>
            </a:r>
            <a:r>
              <a:rPr lang="en-US" sz="1800" dirty="0" err="1"/>
              <a:t>Odmierzyłam</a:t>
            </a:r>
            <a:r>
              <a:rPr lang="en-US" sz="1800" dirty="0"/>
              <a:t> 150 ml </a:t>
            </a:r>
            <a:r>
              <a:rPr lang="en-US" sz="1800" dirty="0" err="1"/>
              <a:t>wody</a:t>
            </a:r>
            <a:r>
              <a:rPr lang="en-US" sz="1800" dirty="0"/>
              <a:t>, a </a:t>
            </a:r>
            <a:r>
              <a:rPr lang="en-US" sz="1800" dirty="0" err="1"/>
              <a:t>następnie</a:t>
            </a:r>
            <a:r>
              <a:rPr lang="en-US" sz="1800" dirty="0"/>
              <a:t> po </a:t>
            </a:r>
            <a:r>
              <a:rPr lang="en-US" sz="1800" dirty="0" err="1"/>
              <a:t>kolei</a:t>
            </a:r>
            <a:r>
              <a:rPr lang="en-US" sz="1800" dirty="0"/>
              <a:t>  </a:t>
            </a:r>
            <a:r>
              <a:rPr lang="en-US" sz="1800" dirty="0" err="1"/>
              <a:t>zanurzyłam</a:t>
            </a:r>
            <a:r>
              <a:rPr lang="en-US" sz="1800" dirty="0"/>
              <a:t> </a:t>
            </a:r>
            <a:r>
              <a:rPr lang="en-US" sz="1800" dirty="0" err="1"/>
              <a:t>każde</a:t>
            </a:r>
            <a:r>
              <a:rPr lang="en-US" sz="1800" dirty="0"/>
              <a:t> </a:t>
            </a:r>
            <a:r>
              <a:rPr lang="en-US" sz="1800" dirty="0" err="1"/>
              <a:t>jajko</a:t>
            </a:r>
            <a:r>
              <a:rPr lang="en-US" sz="1800" dirty="0"/>
              <a:t> </a:t>
            </a:r>
            <a:r>
              <a:rPr lang="en-US" sz="1800" dirty="0" err="1"/>
              <a:t>tym</a:t>
            </a:r>
            <a:r>
              <a:rPr lang="en-US" sz="1800" dirty="0"/>
              <a:t> </a:t>
            </a:r>
            <a:r>
              <a:rPr lang="en-US" sz="1800" dirty="0" err="1"/>
              <a:t>samym</a:t>
            </a:r>
            <a:r>
              <a:rPr lang="en-US" sz="1800" dirty="0"/>
              <a:t> </a:t>
            </a:r>
            <a:r>
              <a:rPr lang="en-US" sz="1800" dirty="0" err="1"/>
              <a:t>określając</a:t>
            </a:r>
            <a:r>
              <a:rPr lang="en-US" sz="1800" dirty="0"/>
              <a:t> </a:t>
            </a:r>
            <a:r>
              <a:rPr lang="en-US" sz="1800" dirty="0" err="1"/>
              <a:t>objętość</a:t>
            </a:r>
            <a:r>
              <a:rPr lang="en-US" sz="1800" dirty="0"/>
              <a:t> </a:t>
            </a:r>
            <a:r>
              <a:rPr lang="en-US" sz="1800" dirty="0" err="1"/>
              <a:t>wody</a:t>
            </a:r>
            <a:r>
              <a:rPr lang="en-US" sz="1800" dirty="0"/>
              <a:t> </a:t>
            </a:r>
            <a:r>
              <a:rPr lang="en-US" sz="1800" dirty="0" err="1"/>
              <a:t>wypartej</a:t>
            </a:r>
            <a:r>
              <a:rPr lang="en-US" sz="1800" dirty="0"/>
              <a:t> </a:t>
            </a:r>
            <a:r>
              <a:rPr lang="en-US" sz="1800" dirty="0" err="1"/>
              <a:t>przez</a:t>
            </a:r>
            <a:r>
              <a:rPr lang="en-US" sz="1800" dirty="0"/>
              <a:t> to </a:t>
            </a:r>
            <a:r>
              <a:rPr lang="en-US" sz="1800" dirty="0" err="1"/>
              <a:t>jajko</a:t>
            </a:r>
            <a:r>
              <a:rPr lang="en-US" sz="1800" dirty="0"/>
              <a:t>.</a:t>
            </a:r>
            <a:endParaRPr lang="pl-PL"/>
          </a:p>
          <a:p>
            <a:pPr marL="0" indent="0">
              <a:buNone/>
            </a:pPr>
            <a:r>
              <a:rPr lang="en-US" sz="1800" err="1"/>
              <a:t>Objętość</a:t>
            </a:r>
            <a:r>
              <a:rPr lang="en-US" sz="1800" dirty="0"/>
              <a:t> </a:t>
            </a:r>
            <a:r>
              <a:rPr lang="en-US" sz="1800" err="1"/>
              <a:t>wypartej</a:t>
            </a:r>
            <a:r>
              <a:rPr lang="en-US" sz="1800" dirty="0"/>
              <a:t> </a:t>
            </a:r>
            <a:r>
              <a:rPr lang="en-US" sz="1800" err="1"/>
              <a:t>wody</a:t>
            </a:r>
            <a:r>
              <a:rPr lang="en-US" sz="1800" dirty="0"/>
              <a:t> = </a:t>
            </a:r>
            <a:r>
              <a:rPr lang="en-US" sz="1800" err="1"/>
              <a:t>objętość</a:t>
            </a:r>
            <a:r>
              <a:rPr lang="en-US" sz="1800" dirty="0"/>
              <a:t> </a:t>
            </a:r>
            <a:r>
              <a:rPr lang="en-US" sz="1800" err="1"/>
              <a:t>jajka</a:t>
            </a:r>
            <a:endParaRPr lang="en-US" sz="1800"/>
          </a:p>
          <a:p>
            <a:pPr marL="0" indent="0">
              <a:buNone/>
            </a:pPr>
            <a:r>
              <a:rPr lang="en-US" sz="1800" dirty="0"/>
              <a:t>ml = cm3</a:t>
            </a:r>
          </a:p>
        </p:txBody>
      </p:sp>
      <p:pic>
        <p:nvPicPr>
          <p:cNvPr id="8" name="Obraz 7" descr="Obraz zawierający zlewka, kubek, Przezroczysty materiał, zastawa stołowa&#10;&#10;Zawartość wygenerowana przez AI może być niepoprawna.">
            <a:extLst>
              <a:ext uri="{FF2B5EF4-FFF2-40B4-BE49-F238E27FC236}">
                <a16:creationId xmlns:a16="http://schemas.microsoft.com/office/drawing/2014/main" id="{D45EEC58-933B-DEB9-383F-A19C111C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5134"/>
          <a:stretch/>
        </p:blipFill>
        <p:spPr>
          <a:xfrm>
            <a:off x="6153194" y="20605"/>
            <a:ext cx="3019679" cy="3405485"/>
          </a:xfrm>
          <a:prstGeom prst="rect">
            <a:avLst/>
          </a:prstGeom>
        </p:spPr>
      </p:pic>
      <p:pic>
        <p:nvPicPr>
          <p:cNvPr id="9" name="Obraz 8" descr="Obraz zawierający zlewka, kubek, zastawa stołowa, słój&#10;&#10;Zawartość wygenerowana przez AI może być niepoprawna.">
            <a:extLst>
              <a:ext uri="{FF2B5EF4-FFF2-40B4-BE49-F238E27FC236}">
                <a16:creationId xmlns:a16="http://schemas.microsoft.com/office/drawing/2014/main" id="{F09010A8-3AD2-A12A-1509-9AC40A8B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5134"/>
          <a:stretch/>
        </p:blipFill>
        <p:spPr>
          <a:xfrm>
            <a:off x="9172315" y="10"/>
            <a:ext cx="3019683" cy="3405485"/>
          </a:xfrm>
          <a:prstGeom prst="rect">
            <a:avLst/>
          </a:prstGeom>
        </p:spPr>
      </p:pic>
      <p:pic>
        <p:nvPicPr>
          <p:cNvPr id="7" name="Symbol zastępczy zawartości 6" descr="Obraz zawierający kubek, zlewka, zastawa stołowa, słój&#10;&#10;Zawartość wygenerowana przez AI może być niepoprawna.">
            <a:extLst>
              <a:ext uri="{FF2B5EF4-FFF2-40B4-BE49-F238E27FC236}">
                <a16:creationId xmlns:a16="http://schemas.microsoft.com/office/drawing/2014/main" id="{05DDED9C-66F1-EE4B-C133-578694B7E0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r="-2" b="15176"/>
          <a:stretch/>
        </p:blipFill>
        <p:spPr>
          <a:xfrm>
            <a:off x="6101708" y="3458219"/>
            <a:ext cx="3019679" cy="34038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2599ED6-65FA-1D9B-0ACA-249C04CD11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353" r="13923" b="1"/>
          <a:stretch/>
        </p:blipFill>
        <p:spPr>
          <a:xfrm>
            <a:off x="9172314" y="3458219"/>
            <a:ext cx="3019685" cy="34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065A-70A4-8D7A-797B-9377C7ED6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3634FE-A014-7F81-6FB0-39C44A51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069848"/>
            <a:ext cx="4326921" cy="13533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Pomiar masy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134C84-E011-9FAF-3C41-6E9679741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510" y="2505456"/>
            <a:ext cx="4326922" cy="32186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700" err="1"/>
              <a:t>Ważyłam</a:t>
            </a:r>
            <a:r>
              <a:rPr lang="en-US" sz="1700" dirty="0"/>
              <a:t> </a:t>
            </a:r>
            <a:r>
              <a:rPr lang="en-US" sz="1700" err="1"/>
              <a:t>na</a:t>
            </a:r>
            <a:r>
              <a:rPr lang="en-US" sz="1700" dirty="0"/>
              <a:t> </a:t>
            </a:r>
            <a:r>
              <a:rPr lang="en-US" sz="1700" err="1"/>
              <a:t>wadze</a:t>
            </a:r>
            <a:r>
              <a:rPr lang="en-US" sz="1700" dirty="0"/>
              <a:t> </a:t>
            </a:r>
            <a:r>
              <a:rPr lang="en-US" sz="1700" err="1"/>
              <a:t>jubilerskiej</a:t>
            </a:r>
            <a:r>
              <a:rPr lang="en-US" sz="1700" dirty="0"/>
              <a:t> </a:t>
            </a:r>
            <a:r>
              <a:rPr lang="en-US" sz="1700" err="1"/>
              <a:t>każde</a:t>
            </a:r>
            <a:r>
              <a:rPr lang="en-US" sz="1700" dirty="0"/>
              <a:t> </a:t>
            </a:r>
            <a:r>
              <a:rPr lang="en-US" sz="1700" err="1"/>
              <a:t>jajko</a:t>
            </a:r>
            <a:r>
              <a:rPr lang="en-US" sz="1700" dirty="0"/>
              <a:t> w </a:t>
            </a:r>
            <a:r>
              <a:rPr lang="en-US" sz="1700" err="1"/>
              <a:t>całości</a:t>
            </a:r>
            <a:r>
              <a:rPr lang="en-US" sz="1700" dirty="0"/>
              <a:t>, a </a:t>
            </a:r>
            <a:r>
              <a:rPr lang="en-US" sz="1700" err="1"/>
              <a:t>następnie</a:t>
            </a:r>
            <a:r>
              <a:rPr lang="en-US" sz="1700" dirty="0"/>
              <a:t> </a:t>
            </a:r>
            <a:r>
              <a:rPr lang="en-US" sz="1700" err="1"/>
              <a:t>samo</a:t>
            </a:r>
            <a:r>
              <a:rPr lang="en-US" sz="1700" dirty="0"/>
              <a:t> </a:t>
            </a:r>
            <a:r>
              <a:rPr lang="en-US" sz="1700" err="1"/>
              <a:t>żółtko</a:t>
            </a:r>
            <a:r>
              <a:rPr lang="en-US" sz="1700" dirty="0"/>
              <a:t>. </a:t>
            </a:r>
            <a:r>
              <a:rPr lang="en-US" sz="1700" err="1"/>
              <a:t>Wykonałam</a:t>
            </a:r>
            <a:r>
              <a:rPr lang="en-US" sz="1700" dirty="0"/>
              <a:t> </a:t>
            </a:r>
            <a:r>
              <a:rPr lang="en-US" sz="1700" err="1"/>
              <a:t>pięć</a:t>
            </a:r>
            <a:r>
              <a:rPr lang="en-US" sz="1700" dirty="0"/>
              <a:t> </a:t>
            </a:r>
            <a:r>
              <a:rPr lang="en-US" sz="1700" err="1"/>
              <a:t>prób</a:t>
            </a:r>
            <a:r>
              <a:rPr lang="en-US" sz="1700" dirty="0"/>
              <a:t> </a:t>
            </a:r>
            <a:r>
              <a:rPr lang="en-US" sz="1700" err="1"/>
              <a:t>dla</a:t>
            </a:r>
            <a:r>
              <a:rPr lang="en-US" sz="1700" dirty="0"/>
              <a:t> </a:t>
            </a:r>
            <a:r>
              <a:rPr lang="en-US" sz="1700" err="1"/>
              <a:t>każdego</a:t>
            </a:r>
            <a:r>
              <a:rPr lang="en-US" sz="1700" dirty="0"/>
              <a:t> </a:t>
            </a:r>
            <a:r>
              <a:rPr lang="en-US" sz="1700" err="1"/>
              <a:t>rodzaju</a:t>
            </a:r>
            <a:r>
              <a:rPr lang="en-US" sz="1700" dirty="0"/>
              <a:t> </a:t>
            </a:r>
            <a:r>
              <a:rPr lang="en-US" sz="1700" err="1"/>
              <a:t>jajka</a:t>
            </a:r>
            <a:r>
              <a:rPr lang="en-US" sz="1700" dirty="0"/>
              <a:t>, a </a:t>
            </a:r>
            <a:r>
              <a:rPr lang="en-US" sz="1700" err="1"/>
              <a:t>następnie</a:t>
            </a:r>
            <a:r>
              <a:rPr lang="en-US" sz="1700" dirty="0"/>
              <a:t> </a:t>
            </a:r>
            <a:r>
              <a:rPr lang="en-US" sz="1700" err="1"/>
              <a:t>policzyłam</a:t>
            </a:r>
            <a:r>
              <a:rPr lang="en-US" sz="1700" dirty="0"/>
              <a:t>;</a:t>
            </a:r>
            <a:endParaRPr lang="pl-PL"/>
          </a:p>
          <a:p>
            <a:pPr marL="0" indent="0">
              <a:lnSpc>
                <a:spcPct val="110000"/>
              </a:lnSpc>
              <a:buNone/>
            </a:pPr>
            <a:r>
              <a:rPr lang="en-US" sz="1700" dirty="0"/>
              <a:t>-</a:t>
            </a:r>
            <a:r>
              <a:rPr lang="en-US" sz="1700" dirty="0" err="1"/>
              <a:t>Średnią</a:t>
            </a:r>
            <a:r>
              <a:rPr lang="en-US" sz="1700" dirty="0"/>
              <a:t> </a:t>
            </a:r>
            <a:r>
              <a:rPr lang="en-US" sz="1700" dirty="0" err="1"/>
              <a:t>masę</a:t>
            </a:r>
            <a:r>
              <a:rPr lang="en-US" sz="1700" dirty="0"/>
              <a:t> </a:t>
            </a:r>
            <a:r>
              <a:rPr lang="en-US" sz="1700" dirty="0" err="1"/>
              <a:t>jajka</a:t>
            </a:r>
            <a:endParaRPr lang="en-US" sz="17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700" dirty="0"/>
              <a:t>-</a:t>
            </a:r>
            <a:r>
              <a:rPr lang="en-US" sz="1700" dirty="0" err="1"/>
              <a:t>Średnią</a:t>
            </a:r>
            <a:r>
              <a:rPr lang="en-US" sz="1700" dirty="0"/>
              <a:t> </a:t>
            </a:r>
            <a:r>
              <a:rPr lang="en-US" sz="1700" dirty="0" err="1"/>
              <a:t>masę</a:t>
            </a:r>
            <a:r>
              <a:rPr lang="en-US" sz="1700" dirty="0"/>
              <a:t> </a:t>
            </a:r>
            <a:r>
              <a:rPr lang="en-US" sz="1700" dirty="0" err="1"/>
              <a:t>żółtka</a:t>
            </a:r>
            <a:endParaRPr lang="en-US" sz="17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700" dirty="0"/>
              <a:t>-</a:t>
            </a:r>
            <a:r>
              <a:rPr lang="en-US" sz="1700" dirty="0" err="1"/>
              <a:t>Średnią</a:t>
            </a:r>
            <a:r>
              <a:rPr lang="en-US" sz="1700" dirty="0"/>
              <a:t> </a:t>
            </a:r>
            <a:r>
              <a:rPr lang="en-US" sz="1700" dirty="0" err="1"/>
              <a:t>zawartość</a:t>
            </a:r>
            <a:r>
              <a:rPr lang="en-US" sz="1700" dirty="0"/>
              <a:t> </a:t>
            </a:r>
            <a:r>
              <a:rPr lang="en-US" sz="1700" dirty="0" err="1"/>
              <a:t>procentową</a:t>
            </a:r>
            <a:r>
              <a:rPr lang="en-US" sz="1700" dirty="0"/>
              <a:t> </a:t>
            </a:r>
            <a:r>
              <a:rPr lang="en-US" sz="1700" dirty="0" err="1"/>
              <a:t>żółtka</a:t>
            </a:r>
            <a:r>
              <a:rPr lang="en-US" sz="1700" dirty="0"/>
              <a:t> w </a:t>
            </a:r>
            <a:r>
              <a:rPr lang="en-US" sz="1700" dirty="0" err="1"/>
              <a:t>jajku</a:t>
            </a:r>
            <a:endParaRPr lang="en-US" sz="17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700" dirty="0"/>
              <a:t>w </a:t>
            </a:r>
            <a:r>
              <a:rPr lang="en-US" sz="1700" dirty="0" err="1"/>
              <a:t>zależności</a:t>
            </a:r>
            <a:r>
              <a:rPr lang="en-US" sz="1700" dirty="0"/>
              <a:t> od </a:t>
            </a:r>
            <a:r>
              <a:rPr lang="en-US" sz="1700" dirty="0" err="1"/>
              <a:t>gatunku</a:t>
            </a:r>
            <a:endParaRPr lang="en-US" sz="1700" dirty="0"/>
          </a:p>
        </p:txBody>
      </p:sp>
      <p:pic>
        <p:nvPicPr>
          <p:cNvPr id="8" name="Obraz 7" descr="Obraz zawierający jajka, w pomieszczeniu&#10;&#10;Zawartość wygenerowana przez AI może być niepoprawna.">
            <a:extLst>
              <a:ext uri="{FF2B5EF4-FFF2-40B4-BE49-F238E27FC236}">
                <a16:creationId xmlns:a16="http://schemas.microsoft.com/office/drawing/2014/main" id="{6EA8728F-6AEB-DA64-56E9-BA26522249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86" r="4597" b="-4"/>
          <a:stretch/>
        </p:blipFill>
        <p:spPr>
          <a:xfrm>
            <a:off x="6380014" y="1069848"/>
            <a:ext cx="2294930" cy="2302149"/>
          </a:xfrm>
          <a:prstGeom prst="rect">
            <a:avLst/>
          </a:prstGeom>
        </p:spPr>
      </p:pic>
      <p:pic>
        <p:nvPicPr>
          <p:cNvPr id="9" name="Obraz 8" descr="Obraz zawierający jajka, w pomieszczeniu&#10;&#10;Zawartość wygenerowana przez AI może być niepoprawna.">
            <a:extLst>
              <a:ext uri="{FF2B5EF4-FFF2-40B4-BE49-F238E27FC236}">
                <a16:creationId xmlns:a16="http://schemas.microsoft.com/office/drawing/2014/main" id="{6CBA070F-CC81-C4A1-9C69-EEC342D944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86" r="-5" b="17986"/>
          <a:stretch/>
        </p:blipFill>
        <p:spPr>
          <a:xfrm>
            <a:off x="8724562" y="1074811"/>
            <a:ext cx="2294930" cy="2297187"/>
          </a:xfrm>
          <a:prstGeom prst="rect">
            <a:avLst/>
          </a:prstGeom>
        </p:spPr>
      </p:pic>
      <p:pic>
        <p:nvPicPr>
          <p:cNvPr id="5" name="Symbol zastępczy zawartości 4" descr="Obraz zawierający zabawka, piłka, w pomieszczeniu&#10;&#10;Zawartość wygenerowana przez AI może być niepoprawna.">
            <a:extLst>
              <a:ext uri="{FF2B5EF4-FFF2-40B4-BE49-F238E27FC236}">
                <a16:creationId xmlns:a16="http://schemas.microsoft.com/office/drawing/2014/main" id="{3D44CFB3-0CD9-EC7C-F338-FA16086EAC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8932" r="6002" b="-2"/>
          <a:stretch/>
        </p:blipFill>
        <p:spPr>
          <a:xfrm>
            <a:off x="6380014" y="3423551"/>
            <a:ext cx="2294930" cy="2300593"/>
          </a:xfrm>
          <a:prstGeom prst="rect">
            <a:avLst/>
          </a:prstGeom>
        </p:spPr>
      </p:pic>
      <p:pic>
        <p:nvPicPr>
          <p:cNvPr id="6" name="Obraz 5" descr="Obraz zawierający tekst, skala, w pomieszczeniu&#10;&#10;Zawartość wygenerowana przez AI może być niepoprawna.">
            <a:extLst>
              <a:ext uri="{FF2B5EF4-FFF2-40B4-BE49-F238E27FC236}">
                <a16:creationId xmlns:a16="http://schemas.microsoft.com/office/drawing/2014/main" id="{822676A3-26A1-CC98-762D-295B40256E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726" r="-5" b="14947"/>
          <a:stretch/>
        </p:blipFill>
        <p:spPr>
          <a:xfrm>
            <a:off x="8724562" y="3423551"/>
            <a:ext cx="2294930" cy="22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3E891F-356F-FD31-8607-6597C83B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Wyniki</a:t>
            </a:r>
            <a:r>
              <a:rPr lang="en-US"/>
              <a:t> </a:t>
            </a:r>
            <a:r>
              <a:rPr lang="en-US" err="1"/>
              <a:t>pomiarów</a:t>
            </a:r>
            <a:r>
              <a:rPr lang="en-US"/>
              <a:t> </a:t>
            </a:r>
            <a:r>
              <a:rPr lang="en-US" err="1"/>
              <a:t>objętości</a:t>
            </a:r>
            <a:r>
              <a:rPr lang="en-US"/>
              <a:t> </a:t>
            </a:r>
            <a:r>
              <a:rPr lang="en-US" err="1"/>
              <a:t>jajek</a:t>
            </a:r>
            <a:endParaRPr lang="en-US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FEDBB17C-0E7D-E375-EF83-472F4237B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19805"/>
              </p:ext>
            </p:extLst>
          </p:nvPr>
        </p:nvGraphicFramePr>
        <p:xfrm>
          <a:off x="1080623" y="1881051"/>
          <a:ext cx="10009091" cy="4414356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2670932">
                  <a:extLst>
                    <a:ext uri="{9D8B030D-6E8A-4147-A177-3AD203B41FA5}">
                      <a16:colId xmlns:a16="http://schemas.microsoft.com/office/drawing/2014/main" val="1617670441"/>
                    </a:ext>
                  </a:extLst>
                </a:gridCol>
                <a:gridCol w="1089999">
                  <a:extLst>
                    <a:ext uri="{9D8B030D-6E8A-4147-A177-3AD203B41FA5}">
                      <a16:colId xmlns:a16="http://schemas.microsoft.com/office/drawing/2014/main" val="31307417"/>
                    </a:ext>
                  </a:extLst>
                </a:gridCol>
                <a:gridCol w="1074600">
                  <a:extLst>
                    <a:ext uri="{9D8B030D-6E8A-4147-A177-3AD203B41FA5}">
                      <a16:colId xmlns:a16="http://schemas.microsoft.com/office/drawing/2014/main" val="1713487299"/>
                    </a:ext>
                  </a:extLst>
                </a:gridCol>
                <a:gridCol w="1077167">
                  <a:extLst>
                    <a:ext uri="{9D8B030D-6E8A-4147-A177-3AD203B41FA5}">
                      <a16:colId xmlns:a16="http://schemas.microsoft.com/office/drawing/2014/main" val="1063877079"/>
                    </a:ext>
                  </a:extLst>
                </a:gridCol>
                <a:gridCol w="1089999">
                  <a:extLst>
                    <a:ext uri="{9D8B030D-6E8A-4147-A177-3AD203B41FA5}">
                      <a16:colId xmlns:a16="http://schemas.microsoft.com/office/drawing/2014/main" val="2105819976"/>
                    </a:ext>
                  </a:extLst>
                </a:gridCol>
                <a:gridCol w="1069467">
                  <a:extLst>
                    <a:ext uri="{9D8B030D-6E8A-4147-A177-3AD203B41FA5}">
                      <a16:colId xmlns:a16="http://schemas.microsoft.com/office/drawing/2014/main" val="371733865"/>
                    </a:ext>
                  </a:extLst>
                </a:gridCol>
                <a:gridCol w="1936927">
                  <a:extLst>
                    <a:ext uri="{9D8B030D-6E8A-4147-A177-3AD203B41FA5}">
                      <a16:colId xmlns:a16="http://schemas.microsoft.com/office/drawing/2014/main" val="1193328625"/>
                    </a:ext>
                  </a:extLst>
                </a:gridCol>
              </a:tblGrid>
              <a:tr h="586949">
                <a:tc>
                  <a:txBody>
                    <a:bodyPr/>
                    <a:lstStyle/>
                    <a:p>
                      <a:r>
                        <a:rPr lang="pl-PL" sz="2000" b="0" cap="none" spc="0">
                          <a:solidFill>
                            <a:schemeClr val="bg1"/>
                          </a:solidFill>
                          <a:effectLst/>
                        </a:rPr>
                        <a:t>Rodzaj jajka</a:t>
                      </a:r>
                    </a:p>
                  </a:txBody>
                  <a:tcPr marL="162318" marR="0" marT="124860" marB="124860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pl-PL" sz="2000" b="0" cap="none" spc="0">
                          <a:solidFill>
                            <a:schemeClr val="bg1"/>
                          </a:solidFill>
                          <a:effectLst/>
                        </a:rPr>
                        <a:t>Objętość jajka, cm3 ± 0.5 cm3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66217"/>
                  </a:ext>
                </a:extLst>
              </a:tr>
              <a:tr h="586949">
                <a:tc>
                  <a:txBody>
                    <a:bodyPr/>
                    <a:lstStyle/>
                    <a:p>
                      <a:endParaRPr lang="pl-PL" sz="20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2318" marR="0" marT="124860" marB="124860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Średnia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34420"/>
                  </a:ext>
                </a:extLst>
              </a:tr>
              <a:tr h="884503"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Zielone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pl-PL" sz="2000" cap="none" spc="0">
                        <a:solidFill>
                          <a:schemeClr val="bg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pl-PL" sz="20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63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63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63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63,0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72622"/>
                  </a:ext>
                </a:extLst>
              </a:tr>
              <a:tr h="884503"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Brązowe</a:t>
                      </a:r>
                    </a:p>
                  </a:txBody>
                  <a:tcPr marL="162318" marR="0" marT="124860" marB="124860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</a:p>
                    <a:p>
                      <a:pPr lvl="0">
                        <a:buNone/>
                      </a:pPr>
                      <a:endParaRPr lang="pl-PL" sz="20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63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63,6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520823"/>
                  </a:ext>
                </a:extLst>
              </a:tr>
              <a:tr h="586949"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Biało-niebieskie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53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51,0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60100"/>
                  </a:ext>
                </a:extLst>
              </a:tr>
              <a:tr h="884503"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Beżowe</a:t>
                      </a:r>
                    </a:p>
                  </a:txBody>
                  <a:tcPr marL="162318" marR="0" marT="124860" marB="124860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61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59</a:t>
                      </a: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60,4</a:t>
                      </a:r>
                    </a:p>
                    <a:p>
                      <a:pPr lvl="0">
                        <a:buNone/>
                      </a:pPr>
                      <a:endParaRPr lang="pl-PL" sz="200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2318" marR="0" marT="124860" marB="1248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59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3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DA3103-38B8-37EF-3894-6ED45094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Obliczenie średniej objętości jajka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EF3AF7-AB60-A166-9873-C90E250CD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Średnią objętość jajka obliczałam w następujący sposób: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Vśr</a:t>
            </a:r>
            <a:r>
              <a:rPr lang="pl-PL" dirty="0"/>
              <a:t> - objętość średnia [cm3],</a:t>
            </a:r>
          </a:p>
          <a:p>
            <a:pPr marL="0" indent="0">
              <a:buNone/>
            </a:pPr>
            <a:r>
              <a:rPr lang="pl-PL" dirty="0"/>
              <a:t>V1, V2, V3, V4, V5 - objętości kolejnych jajek [cm3]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A87EB4-65CE-ED06-304A-2E31FFB9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58" y="2762811"/>
            <a:ext cx="5599578" cy="928966"/>
          </a:xfrm>
          <a:prstGeom prst="rect">
            <a:avLst/>
          </a:prstGeom>
        </p:spPr>
      </p:pic>
      <p:pic>
        <p:nvPicPr>
          <p:cNvPr id="6" name="Obraz 5" descr="Jajko (kulinaria) – Wikipedia, wolna encyklopedia">
            <a:extLst>
              <a:ext uri="{FF2B5EF4-FFF2-40B4-BE49-F238E27FC236}">
                <a16:creationId xmlns:a16="http://schemas.microsoft.com/office/drawing/2014/main" id="{47365084-EF8F-E8A5-943F-6B6FAF73B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294" y="3690257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2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C0E35C-3F1A-8D2A-0207-BCE76F1F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Obliczenie średniej objętości jajka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8E231B-DB52-C2D0-F0C7-7CE8F5C42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Przykładowe obliczenie pokazano dla zielonego jajka:</a:t>
            </a:r>
          </a:p>
          <a:p>
            <a:pPr marL="0" indent="0">
              <a:buNone/>
            </a:pPr>
            <a:endParaRPr lang="pl-PL" dirty="0"/>
          </a:p>
          <a:p>
            <a:pPr>
              <a:buNone/>
            </a:pPr>
            <a:endParaRPr lang="pl-PL"/>
          </a:p>
          <a:p>
            <a:pPr>
              <a:buNone/>
            </a:pPr>
            <a:endParaRPr lang="pl-PL"/>
          </a:p>
          <a:p>
            <a:pPr>
              <a:buNone/>
            </a:pPr>
            <a:endParaRPr lang="pl-PL"/>
          </a:p>
          <a:p>
            <a:pPr>
              <a:buNone/>
            </a:pPr>
            <a:endParaRPr lang="pl-PL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F6CE98-EF6D-572D-D726-4B450A859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669" y="2751605"/>
            <a:ext cx="7346575" cy="1276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9E01FB0-4A54-6E5D-90B3-D170E54D9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68" y="4575922"/>
            <a:ext cx="2971800" cy="608480"/>
          </a:xfrm>
          <a:prstGeom prst="rect">
            <a:avLst/>
          </a:prstGeom>
        </p:spPr>
      </p:pic>
      <p:pic>
        <p:nvPicPr>
          <p:cNvPr id="6" name="Obraz 5" descr="Porozmawiajmy o jajku na matematyce – Wiedźmy uczą!">
            <a:extLst>
              <a:ext uri="{FF2B5EF4-FFF2-40B4-BE49-F238E27FC236}">
                <a16:creationId xmlns:a16="http://schemas.microsoft.com/office/drawing/2014/main" id="{CB134684-F47E-CDEB-AF54-8A562D7BE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759" y="214993"/>
            <a:ext cx="203454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415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2D732D-798F-89FC-455A-5290B8D6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1" y="501345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Wyniki pomiarów- masy jajek i żółtek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104A145C-6EC0-3CA9-7F10-9E238EA6E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436409"/>
              </p:ext>
            </p:extLst>
          </p:nvPr>
        </p:nvGraphicFramePr>
        <p:xfrm>
          <a:off x="2255108" y="1637270"/>
          <a:ext cx="7421328" cy="4711096"/>
        </p:xfrm>
        <a:graphic>
          <a:graphicData uri="http://schemas.openxmlformats.org/drawingml/2006/table">
            <a:tbl>
              <a:tblPr firstRow="1" firstCol="1" bandRow="1">
                <a:solidFill>
                  <a:srgbClr val="404040"/>
                </a:solidFill>
                <a:tableStyleId>{5C22544A-7EE6-4342-B048-85BDC9FD1C3A}</a:tableStyleId>
              </a:tblPr>
              <a:tblGrid>
                <a:gridCol w="1114156">
                  <a:extLst>
                    <a:ext uri="{9D8B030D-6E8A-4147-A177-3AD203B41FA5}">
                      <a16:colId xmlns:a16="http://schemas.microsoft.com/office/drawing/2014/main" val="1745484714"/>
                    </a:ext>
                  </a:extLst>
                </a:gridCol>
                <a:gridCol w="1557147">
                  <a:extLst>
                    <a:ext uri="{9D8B030D-6E8A-4147-A177-3AD203B41FA5}">
                      <a16:colId xmlns:a16="http://schemas.microsoft.com/office/drawing/2014/main" val="2599577079"/>
                    </a:ext>
                  </a:extLst>
                </a:gridCol>
                <a:gridCol w="732266">
                  <a:extLst>
                    <a:ext uri="{9D8B030D-6E8A-4147-A177-3AD203B41FA5}">
                      <a16:colId xmlns:a16="http://schemas.microsoft.com/office/drawing/2014/main" val="1101534959"/>
                    </a:ext>
                  </a:extLst>
                </a:gridCol>
                <a:gridCol w="732266">
                  <a:extLst>
                    <a:ext uri="{9D8B030D-6E8A-4147-A177-3AD203B41FA5}">
                      <a16:colId xmlns:a16="http://schemas.microsoft.com/office/drawing/2014/main" val="2057701212"/>
                    </a:ext>
                  </a:extLst>
                </a:gridCol>
                <a:gridCol w="732266">
                  <a:extLst>
                    <a:ext uri="{9D8B030D-6E8A-4147-A177-3AD203B41FA5}">
                      <a16:colId xmlns:a16="http://schemas.microsoft.com/office/drawing/2014/main" val="1672820707"/>
                    </a:ext>
                  </a:extLst>
                </a:gridCol>
                <a:gridCol w="732266">
                  <a:extLst>
                    <a:ext uri="{9D8B030D-6E8A-4147-A177-3AD203B41FA5}">
                      <a16:colId xmlns:a16="http://schemas.microsoft.com/office/drawing/2014/main" val="1767252419"/>
                    </a:ext>
                  </a:extLst>
                </a:gridCol>
                <a:gridCol w="732266">
                  <a:extLst>
                    <a:ext uri="{9D8B030D-6E8A-4147-A177-3AD203B41FA5}">
                      <a16:colId xmlns:a16="http://schemas.microsoft.com/office/drawing/2014/main" val="4175336037"/>
                    </a:ext>
                  </a:extLst>
                </a:gridCol>
                <a:gridCol w="1088695">
                  <a:extLst>
                    <a:ext uri="{9D8B030D-6E8A-4147-A177-3AD203B41FA5}">
                      <a16:colId xmlns:a16="http://schemas.microsoft.com/office/drawing/2014/main" val="248199805"/>
                    </a:ext>
                  </a:extLst>
                </a:gridCol>
              </a:tblGrid>
              <a:tr h="6255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0" cap="none" spc="0" dirty="0">
                          <a:solidFill>
                            <a:schemeClr val="bg1"/>
                          </a:solidFill>
                          <a:effectLst/>
                        </a:rPr>
                        <a:t>Rodzaj</a:t>
                      </a:r>
                    </a:p>
                    <a:p>
                      <a:pPr algn="ctr">
                        <a:buNone/>
                      </a:pPr>
                      <a:r>
                        <a:rPr lang="pl-PL" sz="1400" b="0" cap="none" spc="0" dirty="0">
                          <a:solidFill>
                            <a:schemeClr val="bg1"/>
                          </a:solidFill>
                          <a:effectLst/>
                        </a:rPr>
                        <a:t>jajka</a:t>
                      </a:r>
                    </a:p>
                  </a:txBody>
                  <a:tcPr marL="106207" marR="63724" marT="80076" marB="637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l-PL" sz="1400" b="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6207" marR="63724" marT="80076" marB="637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0" cap="none" spc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106207" marR="63724" marT="80076" marB="637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0" cap="none" spc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106207" marR="63724" marT="80076" marB="637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0" cap="none" spc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106207" marR="63724" marT="80076" marB="637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0" cap="none" spc="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106207" marR="63724" marT="80076" marB="637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0" cap="none" spc="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106207" marR="63724" marT="80076" marB="637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0" cap="none" spc="0" dirty="0">
                          <a:solidFill>
                            <a:schemeClr val="bg1"/>
                          </a:solidFill>
                          <a:effectLst/>
                        </a:rPr>
                        <a:t>Średnia</a:t>
                      </a:r>
                    </a:p>
                  </a:txBody>
                  <a:tcPr marL="106207" marR="63724" marT="80076" marB="637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442601"/>
                  </a:ext>
                </a:extLst>
              </a:tr>
              <a:tr h="51068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pl-PL" sz="11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l-PL" sz="1100" b="1" cap="none" spc="0" dirty="0">
                          <a:solidFill>
                            <a:schemeClr val="bg1"/>
                          </a:solidFill>
                          <a:effectLst/>
                        </a:rPr>
                        <a:t>Zielony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Masa jajka [g] ± 0.01g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63.89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63.20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64.11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63.94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65.06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64.04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52427"/>
                  </a:ext>
                </a:extLst>
              </a:tr>
              <a:tr h="5106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Masa żółtka [g] ± 0,01g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21.72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21.35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22.18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21.01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23.24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21.9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36253"/>
                  </a:ext>
                </a:extLst>
              </a:tr>
              <a:tr h="51068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pl-PL" sz="11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l-PL" sz="1100" b="1" cap="none" spc="0" dirty="0">
                          <a:solidFill>
                            <a:schemeClr val="bg1"/>
                          </a:solidFill>
                          <a:effectLst/>
                        </a:rPr>
                        <a:t>Brązowe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Masa jajka [g] ± 0.01g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63.52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64.02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61.94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62.15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59.57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62.24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98419"/>
                  </a:ext>
                </a:extLst>
              </a:tr>
              <a:tr h="5106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Masa żółtka [g] ± 0,01g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19.24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20.45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18.10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18.42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16.54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18.55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03826"/>
                  </a:ext>
                </a:extLst>
              </a:tr>
              <a:tr h="51068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pl-PL" sz="11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l-PL" sz="1100" b="1" cap="none" spc="0" dirty="0">
                          <a:solidFill>
                            <a:schemeClr val="bg1"/>
                          </a:solidFill>
                          <a:effectLst/>
                        </a:rPr>
                        <a:t>Biało-niebieskie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Masa jajka [g] ± 0.01g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58.12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60.45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60.83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56.13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56.67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58.44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35756"/>
                  </a:ext>
                </a:extLst>
              </a:tr>
              <a:tr h="5106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Masa żółtka [g] ± 0,01g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20.57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21.14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21.31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18.45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16.98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19.69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60519"/>
                  </a:ext>
                </a:extLst>
              </a:tr>
              <a:tr h="510688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pl-PL" sz="11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l-PL" sz="1100" b="1" cap="none" spc="0" dirty="0">
                          <a:solidFill>
                            <a:schemeClr val="bg1"/>
                          </a:solidFill>
                          <a:effectLst/>
                        </a:rPr>
                        <a:t>Beżowe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Masa jajka [g] ± 0.01g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68.15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67.92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66.61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67.13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68.59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67.68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66569"/>
                  </a:ext>
                </a:extLst>
              </a:tr>
              <a:tr h="5106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Masa żółtka [g] ± 0,01g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427990" algn="l"/>
                        </a:tabLst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21.02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21.72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20.25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21.33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22.28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cap="none" spc="0" dirty="0">
                          <a:solidFill>
                            <a:schemeClr val="bg1"/>
                          </a:solidFill>
                          <a:effectLst/>
                        </a:rPr>
                        <a:t>21.32</a:t>
                      </a:r>
                    </a:p>
                  </a:txBody>
                  <a:tcPr marL="106207" marR="63724" marT="80076" marB="63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22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89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C0567A-F9CA-E03A-F98A-E0D8893E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Obliczenie średniej masy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A1A3C3-CD3A-BB9A-179B-29F24D8FC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Średnią masę obliczałam w następujący sposób: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 dirty="0"/>
              <a:t>masa </a:t>
            </a:r>
            <a:r>
              <a:rPr lang="pl-PL" dirty="0" err="1"/>
              <a:t>śr</a:t>
            </a:r>
            <a:r>
              <a:rPr lang="pl-PL" dirty="0"/>
              <a:t> - masa średnia jajka lub żółtka [g]</a:t>
            </a:r>
            <a:endParaRPr lang="pl-PL"/>
          </a:p>
          <a:p>
            <a:pPr marL="0" indent="0">
              <a:buNone/>
            </a:pPr>
            <a:r>
              <a:rPr lang="pl-PL" dirty="0"/>
              <a:t>m1, m2, m3, m4, m5 – masy kolejnych jajek lub żółtek [g]</a:t>
            </a:r>
            <a:endParaRPr lang="pl-PL"/>
          </a:p>
          <a:p>
            <a:pPr marL="0" indent="0">
              <a:buNone/>
            </a:pPr>
            <a:r>
              <a:rPr lang="pl-PL" sz="1200" i="1" dirty="0"/>
              <a:t>Na zdjęciu </a:t>
            </a:r>
            <a:r>
              <a:rPr lang="pl-PL" sz="1200" i="1" dirty="0" err="1"/>
              <a:t>Sky</a:t>
            </a:r>
          </a:p>
          <a:p>
            <a:endParaRPr lang="pl-PL" dirty="0" err="1"/>
          </a:p>
          <a:p>
            <a:pPr marL="0" indent="0">
              <a:buNone/>
            </a:pPr>
            <a:endParaRPr lang="pl-PL" dirty="0" err="1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4E2515-6C70-C2D8-7BA1-837131B88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852" y="3184697"/>
            <a:ext cx="7305674" cy="1013768"/>
          </a:xfrm>
          <a:prstGeom prst="rect">
            <a:avLst/>
          </a:prstGeom>
        </p:spPr>
      </p:pic>
      <p:pic>
        <p:nvPicPr>
          <p:cNvPr id="5" name="Obraz 4" descr="Strefa klienta - Ferma Drobiu Kałużny - hurtowa i detaliczna sprzedaż jaj |  Przyczyna Dolna (lubuskie)">
            <a:extLst>
              <a:ext uri="{FF2B5EF4-FFF2-40B4-BE49-F238E27FC236}">
                <a16:creationId xmlns:a16="http://schemas.microsoft.com/office/drawing/2014/main" id="{F49603D4-95B6-3467-61AF-0A014CDC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941" y="653796"/>
            <a:ext cx="3184289" cy="1827494"/>
          </a:xfrm>
          <a:prstGeom prst="rect">
            <a:avLst/>
          </a:prstGeom>
        </p:spPr>
      </p:pic>
      <p:pic>
        <p:nvPicPr>
          <p:cNvPr id="6" name="Obraz 5" descr="Obraz zawierający ptak, grzebiące, trawa, kurczak&#10;&#10;Zawartość wygenerowana przez AI może być niepoprawna.">
            <a:extLst>
              <a:ext uri="{FF2B5EF4-FFF2-40B4-BE49-F238E27FC236}">
                <a16:creationId xmlns:a16="http://schemas.microsoft.com/office/drawing/2014/main" id="{1A1EBA7D-6D75-6BE7-0C32-F7FE7DE9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160" y="4201886"/>
            <a:ext cx="3175707" cy="22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8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9FF167-8685-1FD8-EEA7-3F3721E1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Obliczenie średniej masy jajka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28FB24-B34D-A728-C6F8-9EC960E3E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endParaRPr lang="pl-PL" dirty="0"/>
          </a:p>
          <a:p>
            <a:endParaRPr lang="pl-PL"/>
          </a:p>
          <a:p>
            <a:endParaRPr lang="pl-PL"/>
          </a:p>
          <a:p>
            <a:endParaRPr lang="pl-PL" dirty="0"/>
          </a:p>
          <a:p>
            <a:endParaRPr lang="pl-PL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BA4A89A-B6D1-3514-D682-E38FC0B7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89" y="2237346"/>
            <a:ext cx="8544182" cy="62247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4C4BE84-6B89-E552-9F94-EB543F277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430" y="3431187"/>
            <a:ext cx="4646140" cy="345730"/>
          </a:xfrm>
          <a:prstGeom prst="rect">
            <a:avLst/>
          </a:prstGeom>
        </p:spPr>
      </p:pic>
      <p:pic>
        <p:nvPicPr>
          <p:cNvPr id="6" name="Obraz 5" descr="Obraz zawierający w pomieszczeniu, szkło/szklanka&#10;&#10;Zawartość wygenerowana przez AI może być niepoprawna.">
            <a:extLst>
              <a:ext uri="{FF2B5EF4-FFF2-40B4-BE49-F238E27FC236}">
                <a16:creationId xmlns:a16="http://schemas.microsoft.com/office/drawing/2014/main" id="{B3EC70A6-FC8D-A3F8-DBF9-5B824572B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515" y="3696730"/>
            <a:ext cx="3891052" cy="26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98D7F-E3D0-597F-57C0-859EBA5E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Obliczenie średniej masy żółtka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448FD32-C729-F77D-5E4D-836AE41B5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472" y="1729279"/>
            <a:ext cx="8406712" cy="766632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2B997B4-DF4B-CCC7-82CF-71039A951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94" y="3317917"/>
            <a:ext cx="4422174" cy="438407"/>
          </a:xfrm>
          <a:prstGeom prst="rect">
            <a:avLst/>
          </a:prstGeom>
        </p:spPr>
      </p:pic>
      <p:pic>
        <p:nvPicPr>
          <p:cNvPr id="6" name="Obraz 5" descr="Obraz zawierający jajka, w pomieszczeniu, szkło/szklanka, jedzenie&#10;&#10;Zawartość wygenerowana przez AI może być niepoprawna.">
            <a:extLst>
              <a:ext uri="{FF2B5EF4-FFF2-40B4-BE49-F238E27FC236}">
                <a16:creationId xmlns:a16="http://schemas.microsoft.com/office/drawing/2014/main" id="{A318F738-2FD1-CBED-C84E-950134DB1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836" y="3150972"/>
            <a:ext cx="2955326" cy="29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1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715B9334-3E03-4CA7-3616-4D3C9DC2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592BCAB-4666-439A-D760-DF693E2F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856" y="548640"/>
            <a:ext cx="9162288" cy="11322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Średnia</a:t>
            </a:r>
            <a:r>
              <a:rPr lang="en-US"/>
              <a:t> </a:t>
            </a:r>
            <a:r>
              <a:rPr lang="en-US" err="1"/>
              <a:t>zawartość</a:t>
            </a:r>
            <a:r>
              <a:rPr lang="en-US"/>
              <a:t> </a:t>
            </a:r>
            <a:r>
              <a:rPr lang="en-US" err="1"/>
              <a:t>żółtka</a:t>
            </a:r>
            <a:r>
              <a:rPr lang="en-US"/>
              <a:t> w </a:t>
            </a:r>
            <a:r>
              <a:rPr lang="en-US" err="1"/>
              <a:t>jajku</a:t>
            </a:r>
            <a:endParaRPr lang="en-US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85D87AC2-2EAF-11DE-1BCC-CDC845C7A7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63621" y="2039112"/>
          <a:ext cx="8264761" cy="4069081"/>
        </p:xfrm>
        <a:graphic>
          <a:graphicData uri="http://schemas.openxmlformats.org/drawingml/2006/table">
            <a:tbl>
              <a:tblPr firstRow="1" firstCol="1" bandRow="1"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1431462">
                  <a:extLst>
                    <a:ext uri="{9D8B030D-6E8A-4147-A177-3AD203B41FA5}">
                      <a16:colId xmlns:a16="http://schemas.microsoft.com/office/drawing/2014/main" val="3014037037"/>
                    </a:ext>
                  </a:extLst>
                </a:gridCol>
                <a:gridCol w="2281589">
                  <a:extLst>
                    <a:ext uri="{9D8B030D-6E8A-4147-A177-3AD203B41FA5}">
                      <a16:colId xmlns:a16="http://schemas.microsoft.com/office/drawing/2014/main" val="2113969090"/>
                    </a:ext>
                  </a:extLst>
                </a:gridCol>
                <a:gridCol w="2281589">
                  <a:extLst>
                    <a:ext uri="{9D8B030D-6E8A-4147-A177-3AD203B41FA5}">
                      <a16:colId xmlns:a16="http://schemas.microsoft.com/office/drawing/2014/main" val="2026847362"/>
                    </a:ext>
                  </a:extLst>
                </a:gridCol>
                <a:gridCol w="2270121">
                  <a:extLst>
                    <a:ext uri="{9D8B030D-6E8A-4147-A177-3AD203B41FA5}">
                      <a16:colId xmlns:a16="http://schemas.microsoft.com/office/drawing/2014/main" val="2313311860"/>
                    </a:ext>
                  </a:extLst>
                </a:gridCol>
              </a:tblGrid>
              <a:tr h="16479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300" b="1" cap="none" spc="0">
                          <a:solidFill>
                            <a:schemeClr val="bg1"/>
                          </a:solidFill>
                          <a:effectLst/>
                        </a:rPr>
                        <a:t>Kolor jajka</a:t>
                      </a:r>
                    </a:p>
                  </a:txBody>
                  <a:tcPr marL="92483" marR="99088" marT="26424" marB="19817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300" b="1" cap="none" spc="0">
                          <a:solidFill>
                            <a:schemeClr val="bg1"/>
                          </a:solidFill>
                          <a:effectLst/>
                        </a:rPr>
                        <a:t>Średnia masa jajka </a:t>
                      </a:r>
                    </a:p>
                    <a:p>
                      <a:pPr>
                        <a:buNone/>
                      </a:pPr>
                      <a:r>
                        <a:rPr lang="pl-PL" sz="2300" b="1" cap="none" spc="0">
                          <a:solidFill>
                            <a:schemeClr val="bg1"/>
                          </a:solidFill>
                          <a:effectLst/>
                        </a:rPr>
                        <a:t>[g] ± 0.01g</a:t>
                      </a:r>
                    </a:p>
                  </a:txBody>
                  <a:tcPr marL="92483" marR="99088" marT="26424" marB="19817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300" b="1" cap="none" spc="0">
                          <a:solidFill>
                            <a:schemeClr val="bg1"/>
                          </a:solidFill>
                          <a:effectLst/>
                        </a:rPr>
                        <a:t>Średnia masa żółtka</a:t>
                      </a:r>
                    </a:p>
                    <a:p>
                      <a:pPr>
                        <a:buNone/>
                      </a:pPr>
                      <a:r>
                        <a:rPr lang="pl-PL" sz="2300" b="1" cap="none" spc="0">
                          <a:solidFill>
                            <a:schemeClr val="bg1"/>
                          </a:solidFill>
                          <a:effectLst/>
                        </a:rPr>
                        <a:t>[g] ± 0.01g</a:t>
                      </a:r>
                    </a:p>
                  </a:txBody>
                  <a:tcPr marL="92483" marR="99088" marT="26424" marB="19817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300" b="1" cap="none" spc="0">
                          <a:solidFill>
                            <a:schemeClr val="bg1"/>
                          </a:solidFill>
                          <a:effectLst/>
                        </a:rPr>
                        <a:t>Zawartość procentowa</a:t>
                      </a:r>
                    </a:p>
                    <a:p>
                      <a:pPr>
                        <a:buNone/>
                      </a:pPr>
                      <a:r>
                        <a:rPr lang="pl-PL" sz="2300" b="1" cap="none" spc="0">
                          <a:solidFill>
                            <a:schemeClr val="bg1"/>
                          </a:solidFill>
                          <a:effectLst/>
                        </a:rPr>
                        <a:t>żółtka w jajku [%]</a:t>
                      </a:r>
                    </a:p>
                  </a:txBody>
                  <a:tcPr marL="92483" marR="99088" marT="26424" marB="19817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216223"/>
                  </a:ext>
                </a:extLst>
              </a:tr>
              <a:tr h="5383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800" b="1" cap="none" spc="0">
                          <a:solidFill>
                            <a:schemeClr val="bg1"/>
                          </a:solidFill>
                          <a:effectLst/>
                        </a:rPr>
                        <a:t>Zielone</a:t>
                      </a:r>
                    </a:p>
                  </a:txBody>
                  <a:tcPr marL="92483" marR="99088" marT="26424" marB="198176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cap="none" spc="0">
                          <a:solidFill>
                            <a:schemeClr val="bg1"/>
                          </a:solidFill>
                          <a:effectLst/>
                        </a:rPr>
                        <a:t>64.04</a:t>
                      </a:r>
                    </a:p>
                  </a:txBody>
                  <a:tcPr marL="92483" marR="99088" marT="26424" marB="1981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cap="none" spc="0">
                          <a:solidFill>
                            <a:schemeClr val="bg1"/>
                          </a:solidFill>
                          <a:effectLst/>
                        </a:rPr>
                        <a:t>21.9</a:t>
                      </a:r>
                    </a:p>
                  </a:txBody>
                  <a:tcPr marL="92483" marR="99088" marT="26424" marB="1981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cap="none" spc="0">
                          <a:solidFill>
                            <a:schemeClr val="bg1"/>
                          </a:solidFill>
                          <a:effectLst/>
                        </a:rPr>
                        <a:t>34.2</a:t>
                      </a:r>
                    </a:p>
                  </a:txBody>
                  <a:tcPr marL="92483" marR="99088" marT="26424" marB="1981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235948"/>
                  </a:ext>
                </a:extLst>
              </a:tr>
              <a:tr h="5383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800" b="1" cap="none" spc="0">
                          <a:solidFill>
                            <a:schemeClr val="bg1"/>
                          </a:solidFill>
                          <a:effectLst/>
                        </a:rPr>
                        <a:t>Brązowe</a:t>
                      </a:r>
                    </a:p>
                  </a:txBody>
                  <a:tcPr marL="92483" marR="99088" marT="26424" marB="198176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cap="none" spc="0">
                          <a:solidFill>
                            <a:schemeClr val="bg1"/>
                          </a:solidFill>
                          <a:effectLst/>
                        </a:rPr>
                        <a:t>62.24</a:t>
                      </a:r>
                    </a:p>
                  </a:txBody>
                  <a:tcPr marL="92483" marR="99088" marT="26424" marB="1981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cap="none" spc="0">
                          <a:solidFill>
                            <a:schemeClr val="bg1"/>
                          </a:solidFill>
                          <a:effectLst/>
                        </a:rPr>
                        <a:t>18.55</a:t>
                      </a:r>
                    </a:p>
                  </a:txBody>
                  <a:tcPr marL="92483" marR="99088" marT="26424" marB="1981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cap="none" spc="0">
                          <a:solidFill>
                            <a:schemeClr val="bg1"/>
                          </a:solidFill>
                          <a:effectLst/>
                        </a:rPr>
                        <a:t>29.8</a:t>
                      </a:r>
                    </a:p>
                  </a:txBody>
                  <a:tcPr marL="92483" marR="99088" marT="26424" marB="1981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151197"/>
                  </a:ext>
                </a:extLst>
              </a:tr>
              <a:tr h="8061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800" b="1" cap="none" spc="0">
                          <a:solidFill>
                            <a:schemeClr val="bg1"/>
                          </a:solidFill>
                          <a:effectLst/>
                        </a:rPr>
                        <a:t>Biało-niebieskie</a:t>
                      </a:r>
                    </a:p>
                  </a:txBody>
                  <a:tcPr marL="92483" marR="99088" marT="26424" marB="198176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cap="none" spc="0">
                          <a:solidFill>
                            <a:schemeClr val="bg1"/>
                          </a:solidFill>
                          <a:effectLst/>
                        </a:rPr>
                        <a:t>58.44</a:t>
                      </a:r>
                    </a:p>
                  </a:txBody>
                  <a:tcPr marL="92483" marR="99088" marT="26424" marB="1981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cap="none" spc="0">
                          <a:solidFill>
                            <a:schemeClr val="bg1"/>
                          </a:solidFill>
                          <a:effectLst/>
                        </a:rPr>
                        <a:t>19.69</a:t>
                      </a:r>
                    </a:p>
                  </a:txBody>
                  <a:tcPr marL="92483" marR="99088" marT="26424" marB="1981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cap="none" spc="0">
                          <a:solidFill>
                            <a:schemeClr val="bg1"/>
                          </a:solidFill>
                          <a:effectLst/>
                        </a:rPr>
                        <a:t>33.7</a:t>
                      </a:r>
                    </a:p>
                  </a:txBody>
                  <a:tcPr marL="92483" marR="99088" marT="26424" marB="1981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745396"/>
                  </a:ext>
                </a:extLst>
              </a:tr>
              <a:tr h="5383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800" b="1" cap="none" spc="0">
                          <a:solidFill>
                            <a:schemeClr val="bg1"/>
                          </a:solidFill>
                          <a:effectLst/>
                        </a:rPr>
                        <a:t>Beżowe</a:t>
                      </a:r>
                    </a:p>
                  </a:txBody>
                  <a:tcPr marL="92483" marR="99088" marT="26424" marB="198176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cap="none" spc="0">
                          <a:solidFill>
                            <a:schemeClr val="bg1"/>
                          </a:solidFill>
                          <a:effectLst/>
                        </a:rPr>
                        <a:t>67.68</a:t>
                      </a:r>
                    </a:p>
                  </a:txBody>
                  <a:tcPr marL="92483" marR="99088" marT="26424" marB="1981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cap="none" spc="0">
                          <a:solidFill>
                            <a:schemeClr val="bg1"/>
                          </a:solidFill>
                          <a:effectLst/>
                        </a:rPr>
                        <a:t>21.32</a:t>
                      </a:r>
                    </a:p>
                  </a:txBody>
                  <a:tcPr marL="92483" marR="99088" marT="26424" marB="1981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cap="none" spc="0">
                          <a:solidFill>
                            <a:schemeClr val="bg1"/>
                          </a:solidFill>
                          <a:effectLst/>
                        </a:rPr>
                        <a:t>31.5</a:t>
                      </a:r>
                    </a:p>
                  </a:txBody>
                  <a:tcPr marL="92483" marR="99088" marT="26424" marB="1981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29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7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DA2080-054E-9F64-6461-E3DC25F4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A94DE3-38EB-0C25-4616-3F95F4A3D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pl-PL" dirty="0"/>
              <a:t>Wstęp.</a:t>
            </a:r>
          </a:p>
          <a:p>
            <a:pPr marL="457200" indent="-457200">
              <a:buAutoNum type="arabicPeriod"/>
            </a:pPr>
            <a:r>
              <a:rPr lang="pl-PL" dirty="0"/>
              <a:t>Pytanie badawcze.</a:t>
            </a:r>
          </a:p>
          <a:p>
            <a:pPr marL="457200" indent="-457200">
              <a:buAutoNum type="arabicPeriod"/>
            </a:pPr>
            <a:r>
              <a:rPr lang="pl-PL" dirty="0"/>
              <a:t>Hipoteza.</a:t>
            </a:r>
          </a:p>
          <a:p>
            <a:pPr marL="457200" indent="-457200">
              <a:buAutoNum type="arabicPeriod"/>
            </a:pPr>
            <a:r>
              <a:rPr lang="pl-PL" dirty="0"/>
              <a:t>Metoda badacza.</a:t>
            </a:r>
          </a:p>
          <a:p>
            <a:pPr marL="457200" indent="-457200">
              <a:buAutoNum type="arabicPeriod"/>
            </a:pPr>
            <a:r>
              <a:rPr lang="pl-PL" dirty="0"/>
              <a:t>Wyniki pomiarów.</a:t>
            </a:r>
          </a:p>
          <a:p>
            <a:pPr marL="457200" indent="-457200">
              <a:buAutoNum type="arabicPeriod"/>
            </a:pPr>
            <a:r>
              <a:rPr lang="pl-PL" dirty="0"/>
              <a:t>Analiza wyników.</a:t>
            </a:r>
          </a:p>
          <a:p>
            <a:pPr marL="457200" indent="-457200">
              <a:buAutoNum type="arabicPeriod"/>
            </a:pPr>
            <a:r>
              <a:rPr lang="pl-PL" dirty="0"/>
              <a:t>Weryfikacja hipotezy.</a:t>
            </a:r>
          </a:p>
          <a:p>
            <a:pPr marL="457200" indent="-457200">
              <a:buAutoNum type="arabicPeriod"/>
            </a:pPr>
            <a:r>
              <a:rPr lang="pl-PL" dirty="0"/>
              <a:t>Wnioski.</a:t>
            </a:r>
          </a:p>
          <a:p>
            <a:pPr marL="457200" indent="-457200">
              <a:buAutoNum type="arabicPeriod"/>
            </a:pPr>
            <a:r>
              <a:rPr lang="pl-PL" dirty="0"/>
              <a:t>Ewaluacja.</a:t>
            </a:r>
          </a:p>
          <a:p>
            <a:pPr marL="457200" indent="-457200">
              <a:buAutoNum type="arabicPeriod"/>
            </a:pPr>
            <a:r>
              <a:rPr lang="pl-PL" dirty="0"/>
              <a:t>Bibliografia.</a:t>
            </a:r>
          </a:p>
        </p:txBody>
      </p:sp>
      <p:pic>
        <p:nvPicPr>
          <p:cNvPr id="4" name="Obraz 3" descr="Obraz zawierający trawa, na wolnym powietrzu, grzebiące, kurczak&#10;&#10;Zawartość wygenerowana przez AI może być niepoprawna.">
            <a:extLst>
              <a:ext uri="{FF2B5EF4-FFF2-40B4-BE49-F238E27FC236}">
                <a16:creationId xmlns:a16="http://schemas.microsoft.com/office/drawing/2014/main" id="{E16134D4-814F-5DFF-E58E-A9E5C9AD7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90" y="555173"/>
            <a:ext cx="7769477" cy="59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3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394D43-7597-49CE-D0C1-EB8A7E22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Obliczenie zawartości procentowej </a:t>
            </a:r>
            <a:br>
              <a:rPr lang="pl-PL" dirty="0"/>
            </a:br>
            <a:r>
              <a:rPr lang="pl-PL" dirty="0"/>
              <a:t>żółtka w jajku (sposób + przykład)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9105870-E470-E3FF-6C01-E28E9FA5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41" y="3879875"/>
            <a:ext cx="7678269" cy="592790"/>
          </a:xfrm>
          <a:prstGeom prst="rect">
            <a:avLst/>
          </a:prstGeom>
        </p:spPr>
      </p:pic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28D2641D-BE17-A68C-1727-347A6F95B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488FF18-904C-AF49-1758-C9B78D44C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43" y="5306905"/>
            <a:ext cx="6888255" cy="36026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5E0BCBC-F6C5-FA30-D176-C0D9F7498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824" y="2431597"/>
            <a:ext cx="9643381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B192B-9960-921F-B6E6-A3CCCC86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539709-849E-212E-EF13-82E6E8093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 sz="1100" dirty="0">
              <a:latin typeface="Consolas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C95A1C3-E8FE-EC7A-E8F6-8833132BC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669342"/>
              </p:ext>
            </p:extLst>
          </p:nvPr>
        </p:nvGraphicFramePr>
        <p:xfrm>
          <a:off x="1405618" y="548067"/>
          <a:ext cx="9688284" cy="530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32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D59064A-7BD3-673D-2606-9507EFB48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48B21-38DE-028E-4A27-5D25F05D2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0" y="5358268"/>
            <a:ext cx="7204271" cy="1094733"/>
          </a:xfrm>
        </p:spPr>
        <p:txBody>
          <a:bodyPr>
            <a:normAutofit/>
          </a:bodyPr>
          <a:lstStyle/>
          <a:p>
            <a:r>
              <a:rPr lang="pl-PL" dirty="0"/>
              <a:t>Analiza wyników</a:t>
            </a:r>
          </a:p>
        </p:txBody>
      </p:sp>
      <p:pic>
        <p:nvPicPr>
          <p:cNvPr id="5" name="Picture 4" descr="Brązowe jajka wiejskie na stole">
            <a:extLst>
              <a:ext uri="{FF2B5EF4-FFF2-40B4-BE49-F238E27FC236}">
                <a16:creationId xmlns:a16="http://schemas.microsoft.com/office/drawing/2014/main" id="{70E9C2DB-DE84-CD63-BCF8-2B1DB8F77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93"/>
          <a:stretch/>
        </p:blipFill>
        <p:spPr>
          <a:xfrm>
            <a:off x="419099" y="419102"/>
            <a:ext cx="7129183" cy="466388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913607-6F5C-40CB-EE7C-2827EDACF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975" y="418916"/>
            <a:ext cx="3434399" cy="6033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800" dirty="0"/>
              <a:t>Największą zawartość procentową żółtka mają jajka z zieloną skorupką (pochodzące od kur </a:t>
            </a:r>
            <a:r>
              <a:rPr lang="pl-PL" sz="1800" dirty="0" err="1"/>
              <a:t>green-shell</a:t>
            </a:r>
            <a:r>
              <a:rPr lang="pl-PL" sz="1800" dirty="0"/>
              <a:t>)  34.2 %, na drugim miejscu plasują się jajka o skorupce biało - niebieskiej (</a:t>
            </a:r>
            <a:r>
              <a:rPr lang="pl-PL" sz="1800" dirty="0" err="1"/>
              <a:t>blue-shell</a:t>
            </a:r>
            <a:r>
              <a:rPr lang="pl-PL" sz="1800" dirty="0"/>
              <a:t>) 33.7 %, kolejne to jajka beżowe 31.5%, a na końcu plasują się jajka brązowe 29.8%. </a:t>
            </a: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2802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F2905D-8466-32BA-B3CF-079CB53E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pl-PL" dirty="0"/>
              <a:t>Weryfikacja hipotezy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D28EFA-7C8A-D7CD-813D-59882E0D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1800"/>
              <a:t>Średnia</a:t>
            </a:r>
            <a:r>
              <a:rPr lang="en-US" sz="1800" dirty="0"/>
              <a:t> </a:t>
            </a:r>
            <a:r>
              <a:rPr lang="en-US" sz="1800"/>
              <a:t>zawartość</a:t>
            </a:r>
            <a:r>
              <a:rPr lang="en-US" sz="1800" dirty="0"/>
              <a:t> </a:t>
            </a:r>
            <a:r>
              <a:rPr lang="en-US" sz="1800"/>
              <a:t>procentowa</a:t>
            </a:r>
            <a:r>
              <a:rPr lang="en-US" sz="1800" dirty="0"/>
              <a:t> </a:t>
            </a:r>
            <a:r>
              <a:rPr lang="en-US" sz="1800"/>
              <a:t>żółtka</a:t>
            </a:r>
            <a:r>
              <a:rPr lang="en-US" sz="1800" dirty="0"/>
              <a:t> w </a:t>
            </a:r>
            <a:r>
              <a:rPr lang="en-US" sz="1800"/>
              <a:t>jajkach</a:t>
            </a:r>
            <a:r>
              <a:rPr lang="en-US" sz="1800" dirty="0"/>
              <a:t> </a:t>
            </a:r>
            <a:r>
              <a:rPr lang="en-US" sz="1800"/>
              <a:t>różni</a:t>
            </a:r>
            <a:r>
              <a:rPr lang="en-US" sz="1800" dirty="0"/>
              <a:t> </a:t>
            </a:r>
            <a:r>
              <a:rPr lang="en-US" sz="1800"/>
              <a:t>się</a:t>
            </a:r>
            <a:r>
              <a:rPr lang="en-US" sz="1800" dirty="0"/>
              <a:t> w </a:t>
            </a:r>
            <a:r>
              <a:rPr lang="en-US" sz="1800"/>
              <a:t>zależności</a:t>
            </a:r>
            <a:r>
              <a:rPr lang="en-US" sz="1800" dirty="0"/>
              <a:t> od </a:t>
            </a:r>
            <a:r>
              <a:rPr lang="en-US" sz="1800"/>
              <a:t>gatunku</a:t>
            </a:r>
            <a:r>
              <a:rPr lang="en-US" sz="1800" dirty="0"/>
              <a:t> </a:t>
            </a:r>
            <a:r>
              <a:rPr lang="en-US" sz="1800"/>
              <a:t>kury</a:t>
            </a:r>
            <a:r>
              <a:rPr lang="en-US" sz="1800" dirty="0"/>
              <a:t>.</a:t>
            </a:r>
            <a:endParaRPr lang="pl-PL" sz="1800" dirty="0"/>
          </a:p>
          <a:p>
            <a:pPr>
              <a:buNone/>
            </a:pPr>
            <a:r>
              <a:rPr lang="en-US" sz="1800"/>
              <a:t>Największą</a:t>
            </a:r>
            <a:r>
              <a:rPr lang="en-US" sz="1800" dirty="0"/>
              <a:t> </a:t>
            </a:r>
            <a:r>
              <a:rPr lang="en-US" sz="1800"/>
              <a:t>zawartość</a:t>
            </a:r>
            <a:r>
              <a:rPr lang="en-US" sz="1800" dirty="0"/>
              <a:t> </a:t>
            </a:r>
            <a:r>
              <a:rPr lang="en-US" sz="1800"/>
              <a:t>procentową</a:t>
            </a:r>
            <a:r>
              <a:rPr lang="en-US" sz="1800" dirty="0"/>
              <a:t> </a:t>
            </a:r>
            <a:r>
              <a:rPr lang="en-US" sz="1800"/>
              <a:t>żółtka</a:t>
            </a:r>
            <a:r>
              <a:rPr lang="en-US" sz="1800" dirty="0"/>
              <a:t> </a:t>
            </a:r>
            <a:r>
              <a:rPr lang="en-US" sz="1800"/>
              <a:t>mają</a:t>
            </a:r>
            <a:r>
              <a:rPr lang="en-US" sz="1800" dirty="0"/>
              <a:t> </a:t>
            </a:r>
            <a:r>
              <a:rPr lang="en-US" sz="1800"/>
              <a:t>jajka</a:t>
            </a:r>
            <a:r>
              <a:rPr lang="en-US" sz="1800" dirty="0"/>
              <a:t> od </a:t>
            </a:r>
            <a:r>
              <a:rPr lang="en-US" sz="1800"/>
              <a:t>kur</a:t>
            </a:r>
            <a:r>
              <a:rPr lang="en-US" sz="1800" dirty="0"/>
              <a:t> </a:t>
            </a:r>
            <a:r>
              <a:rPr lang="en-US" sz="1800"/>
              <a:t>gatunku</a:t>
            </a:r>
            <a:r>
              <a:rPr lang="en-US" sz="1800" dirty="0"/>
              <a:t> green shell.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i="1"/>
              <a:t>Na zdjęciach: Fruzia I El Diablo.</a:t>
            </a:r>
          </a:p>
          <a:p>
            <a:pPr marL="0" indent="0">
              <a:buNone/>
            </a:pPr>
            <a:endParaRPr lang="pl-PL" sz="1800"/>
          </a:p>
        </p:txBody>
      </p:sp>
      <p:pic>
        <p:nvPicPr>
          <p:cNvPr id="4" name="Obraz 3" descr="Obraz zawierający ptak, ziemia, na wolnym powietrzu, siedzenie&#10;&#10;Zawartość wygenerowana przez AI może być niepoprawna.">
            <a:extLst>
              <a:ext uri="{FF2B5EF4-FFF2-40B4-BE49-F238E27FC236}">
                <a16:creationId xmlns:a16="http://schemas.microsoft.com/office/drawing/2014/main" id="{A9D0E3AB-D6D1-07F2-5F6C-F798DBD6A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93" r="48011"/>
          <a:stretch/>
        </p:blipFill>
        <p:spPr>
          <a:xfrm rot="5400000">
            <a:off x="8758306" y="15345"/>
            <a:ext cx="3405495" cy="3461891"/>
          </a:xfrm>
          <a:prstGeom prst="rect">
            <a:avLst/>
          </a:prstGeom>
        </p:spPr>
      </p:pic>
      <p:pic>
        <p:nvPicPr>
          <p:cNvPr id="5" name="Obraz 4" descr="Obraz zawierający ptak, trawa, kurczak, na wolnym powietrzu&#10;&#10;Zawartość wygenerowana przez AI może być niepoprawna.">
            <a:extLst>
              <a:ext uri="{FF2B5EF4-FFF2-40B4-BE49-F238E27FC236}">
                <a16:creationId xmlns:a16="http://schemas.microsoft.com/office/drawing/2014/main" id="{4E5326C8-8ECF-8A4A-55BD-7347712718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03" r="14460" b="-4"/>
          <a:stretch/>
        </p:blipFill>
        <p:spPr>
          <a:xfrm>
            <a:off x="8730108" y="3454171"/>
            <a:ext cx="3461891" cy="34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3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ED9C5F-07ED-179B-06E2-FB066BDE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pl-PL" dirty="0"/>
              <a:t>Wnioski</a:t>
            </a:r>
          </a:p>
        </p:txBody>
      </p:sp>
      <p:pic>
        <p:nvPicPr>
          <p:cNvPr id="5" name="Obraz 4" descr="Obraz zawierający w pomieszczeniu, jajka&#10;&#10;Zawartość wygenerowana przez AI może być niepoprawna.">
            <a:extLst>
              <a:ext uri="{FF2B5EF4-FFF2-40B4-BE49-F238E27FC236}">
                <a16:creationId xmlns:a16="http://schemas.microsoft.com/office/drawing/2014/main" id="{B1059A81-4EE0-A6FC-B695-F2FE83AA4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12648" y="1681776"/>
            <a:ext cx="4681506" cy="352283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DAD5B4-ECD8-7D3B-7518-C0234EAAB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800" dirty="0"/>
              <a:t>Z moich badań wynika, że jaja o zielonym kolorze skorupki mają największą zawartość żółtka. Różnice mogą być spowodowane różną grubością skorupek oraz inną gęstością żółtka.</a:t>
            </a:r>
          </a:p>
        </p:txBody>
      </p:sp>
    </p:spTree>
    <p:extLst>
      <p:ext uri="{BB962C8B-B14F-4D97-AF65-F5344CB8AC3E}">
        <p14:creationId xmlns:p14="http://schemas.microsoft.com/office/powerpoint/2010/main" val="6554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D5D9A9-3786-B695-CFCD-E4B7C0CE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pl-PL" dirty="0"/>
              <a:t>Ewaluacja</a:t>
            </a:r>
          </a:p>
        </p:txBody>
      </p:sp>
      <p:pic>
        <p:nvPicPr>
          <p:cNvPr id="4" name="Obraz 3" descr="Obraz zawierający ptak, grzebiące, kurczak, drób&#10;&#10;Zawartość wygenerowana przez AI może być niepoprawna.">
            <a:extLst>
              <a:ext uri="{FF2B5EF4-FFF2-40B4-BE49-F238E27FC236}">
                <a16:creationId xmlns:a16="http://schemas.microsoft.com/office/drawing/2014/main" id="{5686B6A0-BAA0-E784-3241-CBB9F800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55" r="19277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80C595-EC6F-5C19-613E-511CFF74E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500" dirty="0"/>
              <a:t>W swoich badaniach założyłam, że grubości skorupek jajek są zbliżone, więc ich zawartość procentowa względem masy nie wpływa na zawartość procentową żółtka.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500" dirty="0"/>
              <a:t>W przyszłości warto byłoby powtórzyć badanie uwzględniając masę skorupki, gdyż dało by to pełniejszy obraz na temat udziału żółtka w części jajka, jaką spożywamy.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500" dirty="0"/>
              <a:t>Wartość moich badań podniosłaby również analiza chemiczna żółtka, ale to będzie możliwe dopiero wtedy, gdy nauczę się chemii.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500"/>
          </a:p>
          <a:p>
            <a:pPr marL="0" indent="0">
              <a:lnSpc>
                <a:spcPct val="110000"/>
              </a:lnSpc>
              <a:buNone/>
            </a:pPr>
            <a:endParaRPr lang="pl-PL" sz="1500" i="1"/>
          </a:p>
          <a:p>
            <a:pPr marL="0" indent="0">
              <a:lnSpc>
                <a:spcPct val="110000"/>
              </a:lnSpc>
              <a:buNone/>
            </a:pPr>
            <a:r>
              <a:rPr lang="pl-PL" sz="1500" i="1" dirty="0"/>
              <a:t>Na zdjęciu Charlotte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500"/>
          </a:p>
        </p:txBody>
      </p:sp>
    </p:spTree>
    <p:extLst>
      <p:ext uri="{BB962C8B-B14F-4D97-AF65-F5344CB8AC3E}">
        <p14:creationId xmlns:p14="http://schemas.microsoft.com/office/powerpoint/2010/main" val="25051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D2F4DF-3267-6C4F-832A-FCA56B27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pl-PL" dirty="0"/>
              <a:t>Odniesienie do innych badań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66D9C1-FA02-5B22-A3E6-AC18A71D1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800" dirty="0"/>
              <a:t>W zasobach Internetu znalazłam dane na temat zawartości żółtka w jajku kurzym, ale było to obliczane dla jajka bez skorupki, czyli z uwzględnieniem białka i żółtka. </a:t>
            </a:r>
          </a:p>
          <a:p>
            <a:pPr marL="0" indent="0">
              <a:buNone/>
            </a:pPr>
            <a:r>
              <a:rPr lang="pl-PL" sz="1800" dirty="0"/>
              <a:t>Ponadto jakość żółtka jajka jest jednym z wyznaczników jakości całego jajka. [2] </a:t>
            </a:r>
            <a:endParaRPr lang="pl-PL" dirty="0"/>
          </a:p>
          <a:p>
            <a:pPr marL="0" indent="0">
              <a:buNone/>
            </a:pPr>
            <a:r>
              <a:rPr lang="pl-PL" sz="1800" dirty="0"/>
              <a:t>Warunki chowu, gatunek, czy żywienie decydują o jakości żółtka. [2]</a:t>
            </a:r>
            <a:endParaRPr lang="pl-PL" dirty="0"/>
          </a:p>
        </p:txBody>
      </p:sp>
      <p:pic>
        <p:nvPicPr>
          <p:cNvPr id="5" name="Picture 4" descr="Dziesiątka jaj">
            <a:extLst>
              <a:ext uri="{FF2B5EF4-FFF2-40B4-BE49-F238E27FC236}">
                <a16:creationId xmlns:a16="http://schemas.microsoft.com/office/drawing/2014/main" id="{88FD8314-5601-E1B9-7398-5D10EB234C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94" r="31044" b="6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39D615-4087-7CA1-7F41-38B7638B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pl-PL"/>
              <a:t>Bibliografia</a:t>
            </a:r>
          </a:p>
        </p:txBody>
      </p:sp>
      <p:pic>
        <p:nvPicPr>
          <p:cNvPr id="4" name="Obraz 3" descr="Obraz zawierający ptak, grzebiące, trawa, drób&#10;&#10;Zawartość wygenerowana przez AI może być niepoprawna.">
            <a:extLst>
              <a:ext uri="{FF2B5EF4-FFF2-40B4-BE49-F238E27FC236}">
                <a16:creationId xmlns:a16="http://schemas.microsoft.com/office/drawing/2014/main" id="{8BD92429-D16F-538E-0D84-09178DBF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50" r="5204" b="1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0154A8-91B7-A764-B721-ADAD58F1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[1] P. Moszczyński - "Atlas kur ozdobnych"</a:t>
            </a:r>
            <a:endParaRPr lang="pl-PL" sz="1800" dirty="0"/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[2] </a:t>
            </a:r>
            <a:r>
              <a:rPr lang="pl-PL" sz="1800" dirty="0">
                <a:ea typeface="+mn-lt"/>
                <a:cs typeface="+mn-lt"/>
                <a:hlinkClick r:id="rId3"/>
              </a:rPr>
              <a:t>https://agrodoradca24.pl/drob/czynniki-wplywajace-na-jakosc-jaj-kurzych-6276.html</a:t>
            </a:r>
            <a:endParaRPr lang="pl-PL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  <a:hlinkClick r:id="rId4"/>
              </a:rPr>
              <a:t>[3] https://wszystkoojedzeniu.pl/zoltko-jajka-wartosci-odzywcze-witaminy</a:t>
            </a:r>
            <a:endParaRPr lang="pl-PL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/>
              <a:t>[4] G. Francuz-</a:t>
            </a:r>
            <a:r>
              <a:rPr lang="pl-PL" sz="1800" dirty="0" err="1"/>
              <a:t>Omat</a:t>
            </a:r>
            <a:r>
              <a:rPr lang="pl-PL" sz="1800" dirty="0"/>
              <a:t>, M. </a:t>
            </a:r>
            <a:r>
              <a:rPr lang="pl-PL" sz="1800" dirty="0" err="1"/>
              <a:t>Nawotny-Różańska</a:t>
            </a:r>
            <a:r>
              <a:rPr lang="pl-PL" sz="1800" dirty="0"/>
              <a:t>, T. Kulawik, "</a:t>
            </a:r>
            <a:r>
              <a:rPr lang="pl-PL" sz="1800" dirty="0">
                <a:solidFill>
                  <a:srgbClr val="000000"/>
                </a:solidFill>
                <a:latin typeface="Neue Haas Grotesk Text Pro"/>
                <a:ea typeface="Lato"/>
                <a:cs typeface="Lato"/>
              </a:rPr>
              <a:t>Spotkania</a:t>
            </a:r>
            <a:r>
              <a:rPr lang="pl-PL" sz="1800" dirty="0"/>
              <a:t> z fizyką. Podręcznik dla klasy siódmej szkoły podstawowej."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400" i="1" dirty="0"/>
              <a:t>Na zdjęciu Kleofas</a:t>
            </a:r>
          </a:p>
        </p:txBody>
      </p:sp>
    </p:spTree>
    <p:extLst>
      <p:ext uri="{BB962C8B-B14F-4D97-AF65-F5344CB8AC3E}">
        <p14:creationId xmlns:p14="http://schemas.microsoft.com/office/powerpoint/2010/main" val="253342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025548-916D-7743-0F86-DDE25052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896" y="1129554"/>
            <a:ext cx="4361688" cy="54128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err="1"/>
              <a:t>Dziękuję</a:t>
            </a:r>
            <a:r>
              <a:rPr lang="en-US" sz="5400"/>
              <a:t> za  </a:t>
            </a:r>
            <a:br>
              <a:rPr lang="en-US" sz="5400" dirty="0"/>
            </a:br>
            <a:r>
              <a:rPr lang="en-US" sz="5400" err="1"/>
              <a:t>uwagę</a:t>
            </a:r>
            <a:endParaRPr lang="en-US" sz="5400" b="0" err="1"/>
          </a:p>
          <a:p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i="1" dirty="0"/>
            </a:br>
            <a:r>
              <a:rPr lang="en-US" sz="1400" i="1" dirty="0"/>
              <a:t>Na </a:t>
            </a:r>
            <a:r>
              <a:rPr lang="en-US" sz="1400" i="1" err="1"/>
              <a:t>zdjęciu</a:t>
            </a:r>
            <a:r>
              <a:rPr lang="en-US" sz="1400" i="1" dirty="0"/>
              <a:t> ja I </a:t>
            </a:r>
            <a:r>
              <a:rPr lang="en-US" sz="1400" i="1" err="1"/>
              <a:t>Pusia</a:t>
            </a:r>
            <a:endParaRPr lang="en-US" sz="1400" i="1" dirty="0"/>
          </a:p>
        </p:txBody>
      </p:sp>
      <p:pic>
        <p:nvPicPr>
          <p:cNvPr id="4" name="Symbol zastępczy zawartości 3" descr="Obraz zawierający niebo, osoba, Ludzka twarz, na wolnym powietrzu&#10;&#10;Zawartość wygenerowana przez AI może być niepoprawna.">
            <a:extLst>
              <a:ext uri="{FF2B5EF4-FFF2-40B4-BE49-F238E27FC236}">
                <a16:creationId xmlns:a16="http://schemas.microsoft.com/office/drawing/2014/main" id="{AFFA005D-88E0-05FD-DDA9-23D41776A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" b="8482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197078-652A-626F-E436-58199454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6" cy="1132258"/>
          </a:xfrm>
        </p:spPr>
        <p:txBody>
          <a:bodyPr anchor="t">
            <a:normAutofit/>
          </a:bodyPr>
          <a:lstStyle/>
          <a:p>
            <a:r>
              <a:rPr lang="pl-PL" dirty="0"/>
              <a:t>Wstęp</a:t>
            </a:r>
          </a:p>
        </p:txBody>
      </p:sp>
      <p:pic>
        <p:nvPicPr>
          <p:cNvPr id="4" name="Obraz 3" descr="Obraz zawierający ptak, grzebiące, drób, kurczak&#10;&#10;Zawartość wygenerowana przez AI może być niepoprawna.">
            <a:extLst>
              <a:ext uri="{FF2B5EF4-FFF2-40B4-BE49-F238E27FC236}">
                <a16:creationId xmlns:a16="http://schemas.microsoft.com/office/drawing/2014/main" id="{D5E7846D-32B1-804B-36AE-13905EB1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53" r="1743" b="1"/>
          <a:stretch/>
        </p:blipFill>
        <p:spPr>
          <a:xfrm>
            <a:off x="731520" y="1775012"/>
            <a:ext cx="3158993" cy="4534348"/>
          </a:xfrm>
          <a:prstGeom prst="rect">
            <a:avLst/>
          </a:prstGeom>
        </p:spPr>
      </p:pic>
      <p:pic>
        <p:nvPicPr>
          <p:cNvPr id="5" name="Obraz 4" descr="Obraz zawierający ptak, grzebiące, trawa, drób&#10;&#10;Zawartość wygenerowana przez AI może być niepoprawna.">
            <a:extLst>
              <a:ext uri="{FF2B5EF4-FFF2-40B4-BE49-F238E27FC236}">
                <a16:creationId xmlns:a16="http://schemas.microsoft.com/office/drawing/2014/main" id="{FF1B55D0-B170-4E87-BCA3-E4DA5E0A7E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03" r="13055" b="4"/>
          <a:stretch/>
        </p:blipFill>
        <p:spPr>
          <a:xfrm>
            <a:off x="3973987" y="1773936"/>
            <a:ext cx="3163824" cy="453542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14F949-B4CA-76F3-1E67-32B6E350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29" y="1775012"/>
            <a:ext cx="3999334" cy="45343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700" dirty="0"/>
              <a:t>Od wczesnego dzieciństwa uwielbiam zwierzęta, a moją ulubioną gromadą są ptaki. Trzy lata temu zrealizowałam swoje marzenie o posiadaniu kur. Każda z moich kur jest niepowtarzalna, ma inne umaszczenie, imię, charakter. W mojej hodowli pojawiły się różne gatunki kur: </a:t>
            </a:r>
            <a:r>
              <a:rPr lang="pl-PL" sz="1700" dirty="0" err="1"/>
              <a:t>silki</a:t>
            </a:r>
            <a:r>
              <a:rPr lang="pl-PL" sz="1700" dirty="0"/>
              <a:t>, zielononóżki, </a:t>
            </a:r>
            <a:r>
              <a:rPr lang="pl-PL" sz="1700" dirty="0" err="1"/>
              <a:t>green</a:t>
            </a:r>
            <a:r>
              <a:rPr lang="pl-PL" sz="1700" dirty="0"/>
              <a:t> </a:t>
            </a:r>
            <a:r>
              <a:rPr lang="pl-PL" sz="1700" dirty="0" err="1"/>
              <a:t>shell</a:t>
            </a:r>
            <a:r>
              <a:rPr lang="pl-PL" sz="1700" dirty="0"/>
              <a:t>, leghorn. [1]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/>
              <a:t>Co ciekawe, jajka kur różnych ras mają skorupki odmiennych kolorów. Po rozbiciu nie różnią się znacząco od siebie lecz czy aby na pewno ich skład jest taki sam?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i="1" dirty="0"/>
              <a:t>Na zdjęciach: Goldy, </a:t>
            </a:r>
            <a:r>
              <a:rPr lang="pl-PL" sz="1700" i="1" dirty="0" err="1"/>
              <a:t>Albinka</a:t>
            </a:r>
            <a:r>
              <a:rPr lang="pl-PL" sz="1700" i="1" dirty="0"/>
              <a:t>, Suzy.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700"/>
          </a:p>
          <a:p>
            <a:pPr marL="0" indent="0">
              <a:lnSpc>
                <a:spcPct val="110000"/>
              </a:lnSpc>
              <a:buNone/>
            </a:pPr>
            <a:endParaRPr lang="pl-PL" sz="1700"/>
          </a:p>
          <a:p>
            <a:pPr marL="0" indent="0">
              <a:lnSpc>
                <a:spcPct val="110000"/>
              </a:lnSpc>
              <a:buNone/>
            </a:pPr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2568605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3A151A1-919B-A89B-5C79-F9A91E73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1181CB-A424-4FAA-D67F-5F47E037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845" y="548640"/>
            <a:ext cx="4563859" cy="1527048"/>
          </a:xfrm>
        </p:spPr>
        <p:txBody>
          <a:bodyPr anchor="b">
            <a:normAutofit/>
          </a:bodyPr>
          <a:lstStyle/>
          <a:p>
            <a:r>
              <a:rPr lang="pl-PL" dirty="0"/>
              <a:t>Wstęp</a:t>
            </a:r>
          </a:p>
        </p:txBody>
      </p:sp>
      <p:pic>
        <p:nvPicPr>
          <p:cNvPr id="31" name="Obraz 30" descr="Obraz zawierający ptak, kurczak, w pomieszczeniu, osoba&#10;&#10;Zawartość wygenerowana przez AI może być niepoprawna.">
            <a:extLst>
              <a:ext uri="{FF2B5EF4-FFF2-40B4-BE49-F238E27FC236}">
                <a16:creationId xmlns:a16="http://schemas.microsoft.com/office/drawing/2014/main" id="{38749142-2BF0-C104-E201-960F804A75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77" r="-5" b="-5"/>
          <a:stretch/>
        </p:blipFill>
        <p:spPr>
          <a:xfrm>
            <a:off x="20" y="10"/>
            <a:ext cx="3019659" cy="3405485"/>
          </a:xfrm>
          <a:prstGeom prst="rect">
            <a:avLst/>
          </a:prstGeom>
        </p:spPr>
      </p:pic>
      <p:pic>
        <p:nvPicPr>
          <p:cNvPr id="30" name="Obraz 29" descr="Obraz zawierający ptak, grzebiące, kurczak, drób&#10;&#10;Zawartość wygenerowana przez AI może być niepoprawna.">
            <a:extLst>
              <a:ext uri="{FF2B5EF4-FFF2-40B4-BE49-F238E27FC236}">
                <a16:creationId xmlns:a16="http://schemas.microsoft.com/office/drawing/2014/main" id="{C7DBCC67-ED72-D683-6AA3-0B3DAD3BEC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03" r="4" b="20158"/>
          <a:stretch/>
        </p:blipFill>
        <p:spPr>
          <a:xfrm>
            <a:off x="3070607" y="10"/>
            <a:ext cx="3019683" cy="3405485"/>
          </a:xfrm>
          <a:prstGeom prst="rect">
            <a:avLst/>
          </a:prstGeom>
        </p:spPr>
      </p:pic>
      <p:pic>
        <p:nvPicPr>
          <p:cNvPr id="24" name="Obraz 23" descr="Obraz zawierający ptak, grzebiące, kurczak, dziób&#10;&#10;Zawartość wygenerowana przez AI może być niepoprawna.">
            <a:extLst>
              <a:ext uri="{FF2B5EF4-FFF2-40B4-BE49-F238E27FC236}">
                <a16:creationId xmlns:a16="http://schemas.microsoft.com/office/drawing/2014/main" id="{7A7D53E4-07E7-D944-097C-2102826D5C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7" r="1" b="14039"/>
          <a:stretch/>
        </p:blipFill>
        <p:spPr>
          <a:xfrm>
            <a:off x="20" y="3458219"/>
            <a:ext cx="3019659" cy="3403829"/>
          </a:xfrm>
          <a:prstGeom prst="rect">
            <a:avLst/>
          </a:prstGeom>
        </p:spPr>
      </p:pic>
      <p:pic>
        <p:nvPicPr>
          <p:cNvPr id="5" name="Obraz 4" descr="Obraz zawierający ptak, kurczak, grzebiące, drób&#10;&#10;Zawartość wygenerowana przez AI może być niepoprawna.">
            <a:extLst>
              <a:ext uri="{FF2B5EF4-FFF2-40B4-BE49-F238E27FC236}">
                <a16:creationId xmlns:a16="http://schemas.microsoft.com/office/drawing/2014/main" id="{6D090F84-9C2E-34B6-2FC2-B81C2A24C1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2" b="15134"/>
          <a:stretch/>
        </p:blipFill>
        <p:spPr>
          <a:xfrm>
            <a:off x="3070606" y="3458219"/>
            <a:ext cx="3019685" cy="3405495"/>
          </a:xfrm>
          <a:prstGeom prst="rect">
            <a:avLst/>
          </a:prstGeom>
        </p:spPr>
      </p:pic>
      <p:graphicFrame>
        <p:nvGraphicFramePr>
          <p:cNvPr id="15" name="Symbol zastępczy zawartości 2">
            <a:extLst>
              <a:ext uri="{FF2B5EF4-FFF2-40B4-BE49-F238E27FC236}">
                <a16:creationId xmlns:a16="http://schemas.microsoft.com/office/drawing/2014/main" id="{0C73EECB-D68A-89AB-B371-BE7191A03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118948"/>
              </p:ext>
            </p:extLst>
          </p:nvPr>
        </p:nvGraphicFramePr>
        <p:xfrm>
          <a:off x="6920844" y="2212848"/>
          <a:ext cx="4563859" cy="409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43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Jaja i pisklęta">
            <a:extLst>
              <a:ext uri="{FF2B5EF4-FFF2-40B4-BE49-F238E27FC236}">
                <a16:creationId xmlns:a16="http://schemas.microsoft.com/office/drawing/2014/main" id="{BE0019F6-6F07-5D3A-9C75-920E12629C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92" r="9085" b="182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A10D8F-D463-70E5-239B-17AD65E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AE8EE86-95F0-A118-26BF-CA432855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06" y="603315"/>
            <a:ext cx="5649211" cy="36857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100"/>
              <a:t>Wstęp - dlaczego żółtko jest ważne?</a:t>
            </a:r>
          </a:p>
        </p:txBody>
      </p:sp>
    </p:spTree>
    <p:extLst>
      <p:ext uri="{BB962C8B-B14F-4D97-AF65-F5344CB8AC3E}">
        <p14:creationId xmlns:p14="http://schemas.microsoft.com/office/powerpoint/2010/main" val="2292132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086DBD-97FA-0B01-DF47-FEEFCE2F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6" cy="1132258"/>
          </a:xfrm>
        </p:spPr>
        <p:txBody>
          <a:bodyPr anchor="t">
            <a:normAutofit/>
          </a:bodyPr>
          <a:lstStyle/>
          <a:p>
            <a:r>
              <a:rPr lang="pl-PL" dirty="0"/>
              <a:t>Wartości odżywcze żółtka</a:t>
            </a:r>
          </a:p>
        </p:txBody>
      </p:sp>
      <p:pic>
        <p:nvPicPr>
          <p:cNvPr id="6" name="Obraz 5" descr="Obraz zawierający ptak, dziób, ziemia, na wolnym powietrzu&#10;&#10;Zawartość wygenerowana przez AI może być niepoprawna.">
            <a:extLst>
              <a:ext uri="{FF2B5EF4-FFF2-40B4-BE49-F238E27FC236}">
                <a16:creationId xmlns:a16="http://schemas.microsoft.com/office/drawing/2014/main" id="{DF2B94A0-FB74-5973-73F5-D6DF7D36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615" b="2"/>
          <a:stretch/>
        </p:blipFill>
        <p:spPr>
          <a:xfrm rot="5400000">
            <a:off x="43842" y="2462689"/>
            <a:ext cx="4534348" cy="3158993"/>
          </a:xfrm>
          <a:prstGeom prst="rect">
            <a:avLst/>
          </a:prstGeom>
        </p:spPr>
      </p:pic>
      <p:pic>
        <p:nvPicPr>
          <p:cNvPr id="4" name="Obraz 3" descr="Żółtko jajka - wartości odżywcze, witaminy, minerały">
            <a:extLst>
              <a:ext uri="{FF2B5EF4-FFF2-40B4-BE49-F238E27FC236}">
                <a16:creationId xmlns:a16="http://schemas.microsoft.com/office/drawing/2014/main" id="{DEA0FE90-7286-4678-AA61-215361ED6B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22" r="33139" b="-1"/>
          <a:stretch/>
        </p:blipFill>
        <p:spPr>
          <a:xfrm>
            <a:off x="3973987" y="1773936"/>
            <a:ext cx="3163824" cy="453542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AAFAE0-D207-5AC4-3D12-2587B7AA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29" y="1775012"/>
            <a:ext cx="3999334" cy="453434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Żółtko jajka charakteryzuje się dużą zawartością żelaza, witaminy B1, cholesterolu i witaminy A. Zawiera też dawkę witaminy B6, kwasu foliowego (</a:t>
            </a:r>
            <a:r>
              <a:rPr lang="pl-PL" sz="1800" dirty="0" err="1">
                <a:ea typeface="+mn-lt"/>
                <a:cs typeface="+mn-lt"/>
              </a:rPr>
              <a:t>wit</a:t>
            </a:r>
            <a:r>
              <a:rPr lang="pl-PL" sz="1800" dirty="0">
                <a:ea typeface="+mn-lt"/>
                <a:cs typeface="+mn-lt"/>
              </a:rPr>
              <a:t>. B9) i witaminy E. [3]</a:t>
            </a:r>
            <a:endParaRPr lang="en-US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400" i="1" dirty="0"/>
              <a:t>Na </a:t>
            </a:r>
            <a:r>
              <a:rPr lang="en-US" sz="1400" i="1" err="1"/>
              <a:t>zdjęciu</a:t>
            </a:r>
            <a:r>
              <a:rPr lang="en-US" sz="1400" i="1" dirty="0"/>
              <a:t> Hania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/>
          </a:p>
          <a:p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22995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8E24F4-F9D0-07C0-44C7-B5302BF3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Pytanie badawcze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B11065-D188-6120-1348-021B4F465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7" y="2212848"/>
            <a:ext cx="4361687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Czy</a:t>
            </a:r>
            <a:r>
              <a:rPr lang="en-US" sz="2800" dirty="0"/>
              <a:t> </a:t>
            </a:r>
            <a:r>
              <a:rPr lang="en-US" sz="2800" dirty="0" err="1"/>
              <a:t>zawartość</a:t>
            </a:r>
            <a:r>
              <a:rPr lang="en-US" sz="2800" dirty="0"/>
              <a:t> </a:t>
            </a:r>
            <a:r>
              <a:rPr lang="en-US" sz="2800" dirty="0" err="1"/>
              <a:t>żółtka</a:t>
            </a:r>
            <a:r>
              <a:rPr lang="en-US" sz="2800" dirty="0"/>
              <a:t> w </a:t>
            </a:r>
            <a:r>
              <a:rPr lang="en-US" sz="2800" dirty="0" err="1"/>
              <a:t>jajku</a:t>
            </a:r>
            <a:r>
              <a:rPr lang="en-US" sz="2800" dirty="0"/>
              <a:t> </a:t>
            </a:r>
            <a:r>
              <a:rPr lang="en-US" sz="2800" dirty="0" err="1"/>
              <a:t>kurzym</a:t>
            </a:r>
            <a:r>
              <a:rPr lang="en-US" sz="2800" dirty="0"/>
              <a:t> </a:t>
            </a:r>
            <a:r>
              <a:rPr lang="en-US" sz="2800" dirty="0" err="1"/>
              <a:t>zależy</a:t>
            </a:r>
            <a:r>
              <a:rPr lang="en-US" sz="2800" dirty="0"/>
              <a:t> od </a:t>
            </a:r>
            <a:r>
              <a:rPr lang="en-US" sz="2800" dirty="0" err="1"/>
              <a:t>gatunku</a:t>
            </a:r>
            <a:r>
              <a:rPr lang="en-US" sz="2800" dirty="0"/>
              <a:t> </a:t>
            </a:r>
            <a:r>
              <a:rPr lang="en-US" sz="2800" dirty="0" err="1"/>
              <a:t>kury</a:t>
            </a:r>
            <a:r>
              <a:rPr lang="en-US" sz="2800" dirty="0"/>
              <a:t>?</a:t>
            </a:r>
            <a:endParaRPr lang="pl-PL" sz="280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/>
              <a:t>Na </a:t>
            </a:r>
            <a:r>
              <a:rPr lang="en-US" sz="1400" i="1" dirty="0" err="1"/>
              <a:t>zdjęciu</a:t>
            </a:r>
            <a:r>
              <a:rPr lang="en-US" sz="1400" i="1" dirty="0"/>
              <a:t> </a:t>
            </a:r>
            <a:r>
              <a:rPr lang="en-US" sz="1400" i="1" dirty="0" err="1"/>
              <a:t>jajka</a:t>
            </a:r>
            <a:r>
              <a:rPr lang="en-US" sz="1400" i="1" dirty="0"/>
              <a:t> od Green Shell, </a:t>
            </a:r>
            <a:r>
              <a:rPr lang="en-US" sz="1400" i="1" dirty="0" err="1"/>
              <a:t>zielononóżki</a:t>
            </a:r>
            <a:r>
              <a:rPr lang="en-US" sz="1400" i="1" dirty="0"/>
              <a:t>, Cochin</a:t>
            </a:r>
          </a:p>
          <a:p>
            <a:pPr marL="0" indent="0">
              <a:buNone/>
            </a:pPr>
            <a:endParaRPr lang="en-US" sz="2800" dirty="0"/>
          </a:p>
          <a:p>
            <a:pPr marL="0"/>
            <a:endParaRPr lang="en-US" sz="1800"/>
          </a:p>
        </p:txBody>
      </p:sp>
      <p:pic>
        <p:nvPicPr>
          <p:cNvPr id="5" name="Symbol zastępczy zawartości 4" descr="Obraz zawierający jajka, gniazdo, Gniazdo, gniazda ptaków&#10;&#10;Zawartość wygenerowana przez AI może być niepoprawna.">
            <a:extLst>
              <a:ext uri="{FF2B5EF4-FFF2-40B4-BE49-F238E27FC236}">
                <a16:creationId xmlns:a16="http://schemas.microsoft.com/office/drawing/2014/main" id="{D55B18DE-3E48-E84C-B0F2-08FAB955C2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2942"/>
          <a:stretch/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73E7F9-CE42-A3F2-6EBA-E96CF8D1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Hipoteza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103E31-821A-ECD9-9133-DFE6692BF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8896" y="4731337"/>
            <a:ext cx="4206240" cy="11845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/>
              <a:t>Średnia zawartość procentowa żółtka w jajkach różni się w zależności od gatunku kury.</a:t>
            </a:r>
          </a:p>
        </p:txBody>
      </p:sp>
      <p:pic>
        <p:nvPicPr>
          <p:cNvPr id="6" name="Symbol zastępczy zawartości 5" descr="Obraz zawierający jajka, w pomieszczeniu, szkło/szklanka, jedzenie&#10;&#10;Zawartość wygenerowana przez AI może być niepoprawna.">
            <a:extLst>
              <a:ext uri="{FF2B5EF4-FFF2-40B4-BE49-F238E27FC236}">
                <a16:creationId xmlns:a16="http://schemas.microsoft.com/office/drawing/2014/main" id="{14C20DB5-FDD4-3639-2EDB-CC73C800C6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81" r="3837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3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5AECB1-8254-3357-3EB3-6A75DA09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79ED862-4C27-16ED-2841-F950FEC4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712" y="603504"/>
            <a:ext cx="6646992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Metoda badawcza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C87CE73-331B-221C-CB74-3BE2A2B6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14323"/>
          <a:stretch/>
        </p:blipFill>
        <p:spPr>
          <a:xfrm>
            <a:off x="20" y="-1"/>
            <a:ext cx="3815730" cy="2239334"/>
          </a:xfrm>
          <a:prstGeom prst="rect">
            <a:avLst/>
          </a:prstGeom>
        </p:spPr>
      </p:pic>
      <p:pic>
        <p:nvPicPr>
          <p:cNvPr id="5" name="Symbol zastępczy zawartości 4" descr="Obraz zawierający w pomieszczeniu, piłka, ściana, zabawka&#10;&#10;Zawartość wygenerowana przez AI może być niepoprawna.">
            <a:extLst>
              <a:ext uri="{FF2B5EF4-FFF2-40B4-BE49-F238E27FC236}">
                <a16:creationId xmlns:a16="http://schemas.microsoft.com/office/drawing/2014/main" id="{6A0CF4AF-AB17-6FF8-1BCC-CC3A4DD2E8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3780" r="-3" b="7941"/>
          <a:stretch/>
        </p:blipFill>
        <p:spPr>
          <a:xfrm>
            <a:off x="20" y="2295394"/>
            <a:ext cx="3815730" cy="2247576"/>
          </a:xfrm>
          <a:prstGeom prst="rect">
            <a:avLst/>
          </a:prstGeom>
        </p:spPr>
      </p:pic>
      <p:pic>
        <p:nvPicPr>
          <p:cNvPr id="8" name="Obraz 7" descr="Obraz zawierający jajka, osoba, w pomieszczeniu, dłoń&#10;&#10;Zawartość wygenerowana przez AI może być niepoprawna.">
            <a:extLst>
              <a:ext uri="{FF2B5EF4-FFF2-40B4-BE49-F238E27FC236}">
                <a16:creationId xmlns:a16="http://schemas.microsoft.com/office/drawing/2014/main" id="{028E9531-8696-F95D-2D62-2539E231E2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292" r="-3" b="11503"/>
          <a:stretch/>
        </p:blipFill>
        <p:spPr>
          <a:xfrm>
            <a:off x="20" y="4602023"/>
            <a:ext cx="3815729" cy="226203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D0BD93-79E3-418E-4999-44B8CAC07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712" y="2212848"/>
            <a:ext cx="6646992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Wybrałam</a:t>
            </a:r>
            <a:r>
              <a:rPr lang="en-US" sz="1800" dirty="0"/>
              <a:t> </a:t>
            </a:r>
            <a:r>
              <a:rPr lang="en-US" sz="1800" dirty="0" err="1"/>
              <a:t>jajka</a:t>
            </a:r>
            <a:r>
              <a:rPr lang="en-US" sz="1800" dirty="0"/>
              <a:t> 4 </a:t>
            </a:r>
            <a:r>
              <a:rPr lang="en-US" sz="1800" dirty="0" err="1"/>
              <a:t>gatunków</a:t>
            </a:r>
            <a:r>
              <a:rPr lang="en-US" sz="1800" dirty="0"/>
              <a:t> </a:t>
            </a:r>
            <a:r>
              <a:rPr lang="en-US" sz="1800" dirty="0" err="1"/>
              <a:t>kur</a:t>
            </a:r>
            <a:r>
              <a:rPr lang="en-US" sz="1800" dirty="0"/>
              <a:t> o </a:t>
            </a:r>
            <a:r>
              <a:rPr lang="en-US" sz="1800" dirty="0" err="1"/>
              <a:t>podobnej</a:t>
            </a:r>
            <a:r>
              <a:rPr lang="en-US" sz="1800" dirty="0"/>
              <a:t> </a:t>
            </a:r>
            <a:r>
              <a:rPr lang="en-US" sz="1800" dirty="0" err="1"/>
              <a:t>wielkości</a:t>
            </a:r>
            <a:r>
              <a:rPr lang="en-US" sz="1800" dirty="0"/>
              <a:t>. </a:t>
            </a:r>
            <a:r>
              <a:rPr lang="en-US" sz="1800" dirty="0" err="1"/>
              <a:t>Różniły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one </a:t>
            </a:r>
            <a:r>
              <a:rPr lang="en-US" sz="1800" dirty="0" err="1"/>
              <a:t>kolorem</a:t>
            </a:r>
            <a:r>
              <a:rPr lang="en-US" sz="1800" dirty="0"/>
              <a:t> </a:t>
            </a:r>
            <a:r>
              <a:rPr lang="en-US" sz="1800" dirty="0" err="1"/>
              <a:t>skorupki</a:t>
            </a:r>
            <a:r>
              <a:rPr lang="en-US" sz="1800" dirty="0"/>
              <a:t>: </a:t>
            </a:r>
            <a:r>
              <a:rPr lang="en-US" sz="1800" dirty="0" err="1"/>
              <a:t>zielone</a:t>
            </a:r>
            <a:r>
              <a:rPr lang="en-US" sz="1800" dirty="0"/>
              <a:t>, </a:t>
            </a:r>
            <a:r>
              <a:rPr lang="en-US" sz="1800" dirty="0" err="1"/>
              <a:t>biało-niebieskie</a:t>
            </a:r>
            <a:r>
              <a:rPr lang="en-US" sz="1800" dirty="0"/>
              <a:t>, </a:t>
            </a:r>
            <a:r>
              <a:rPr lang="en-US" sz="1800" dirty="0" err="1"/>
              <a:t>beżowe</a:t>
            </a:r>
            <a:r>
              <a:rPr lang="en-US" sz="1800" dirty="0"/>
              <a:t>, </a:t>
            </a:r>
            <a:r>
              <a:rPr lang="en-US" sz="1800" dirty="0" err="1"/>
              <a:t>brązowe</a:t>
            </a:r>
            <a:r>
              <a:rPr lang="en-US" sz="1800" dirty="0"/>
              <a:t>. </a:t>
            </a:r>
            <a:r>
              <a:rPr lang="en-US" sz="1800" dirty="0" err="1"/>
              <a:t>Wszystkie</a:t>
            </a:r>
            <a:r>
              <a:rPr lang="en-US" sz="1800" dirty="0"/>
              <a:t> </a:t>
            </a:r>
            <a:r>
              <a:rPr lang="en-US" sz="1800" dirty="0" err="1"/>
              <a:t>jajka</a:t>
            </a:r>
            <a:r>
              <a:rPr lang="en-US" sz="1800" dirty="0"/>
              <a:t> </a:t>
            </a:r>
            <a:r>
              <a:rPr lang="en-US" sz="1800" dirty="0" err="1"/>
              <a:t>pochodziły</a:t>
            </a:r>
            <a:r>
              <a:rPr lang="en-US" sz="1800" dirty="0"/>
              <a:t> od </a:t>
            </a:r>
            <a:r>
              <a:rPr lang="en-US" sz="1800" dirty="0" err="1"/>
              <a:t>moich</a:t>
            </a:r>
            <a:r>
              <a:rPr lang="en-US" sz="1800" dirty="0"/>
              <a:t> </a:t>
            </a:r>
            <a:r>
              <a:rPr lang="en-US" sz="1800" dirty="0" err="1"/>
              <a:t>szczęśliwych</a:t>
            </a:r>
            <a:r>
              <a:rPr lang="en-US" sz="1800" dirty="0"/>
              <a:t> </a:t>
            </a:r>
            <a:r>
              <a:rPr lang="en-US" sz="1800" dirty="0" err="1"/>
              <a:t>kur</a:t>
            </a:r>
            <a:r>
              <a:rPr lang="en-US" sz="1800" dirty="0"/>
              <a:t> z </a:t>
            </a:r>
            <a:r>
              <a:rPr lang="en-US" sz="1800" dirty="0" err="1"/>
              <a:t>wolnego</a:t>
            </a:r>
            <a:r>
              <a:rPr lang="en-US" sz="1800" dirty="0"/>
              <a:t> </a:t>
            </a:r>
            <a:r>
              <a:rPr lang="en-US" sz="1800" dirty="0" err="1"/>
              <a:t>wybiegu</a:t>
            </a:r>
            <a:r>
              <a:rPr lang="en-US" sz="1800" dirty="0"/>
              <a:t>.  </a:t>
            </a:r>
            <a:endParaRPr lang="pl-PL" dirty="0"/>
          </a:p>
          <a:p>
            <a:pPr marL="0" indent="0">
              <a:buNone/>
            </a:pPr>
            <a:r>
              <a:rPr lang="en-US" sz="1800" dirty="0" err="1"/>
              <a:t>Badałam</a:t>
            </a:r>
            <a:r>
              <a:rPr lang="en-US" sz="1800" dirty="0"/>
              <a:t> po 5 </a:t>
            </a:r>
            <a:r>
              <a:rPr lang="en-US" sz="1800" dirty="0" err="1"/>
              <a:t>sztuk</a:t>
            </a:r>
            <a:r>
              <a:rPr lang="en-US" sz="1800" dirty="0"/>
              <a:t> </a:t>
            </a:r>
            <a:r>
              <a:rPr lang="en-US" sz="1800" dirty="0" err="1"/>
              <a:t>jajek</a:t>
            </a:r>
            <a:r>
              <a:rPr lang="en-US" sz="1800" dirty="0"/>
              <a:t> z </a:t>
            </a:r>
            <a:r>
              <a:rPr lang="en-US" sz="1800" dirty="0" err="1"/>
              <a:t>każdego</a:t>
            </a:r>
            <a:r>
              <a:rPr lang="en-US" sz="1800" dirty="0"/>
              <a:t> </a:t>
            </a:r>
            <a:r>
              <a:rPr lang="en-US" sz="1800" dirty="0" err="1"/>
              <a:t>gatunku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800" dirty="0"/>
              <a:t>Potrzebny sprzęt:</a:t>
            </a:r>
          </a:p>
          <a:p>
            <a:pPr marL="0" indent="0">
              <a:buNone/>
            </a:pPr>
            <a:r>
              <a:rPr lang="pl-PL" sz="1800" dirty="0"/>
              <a:t>Waga jubilerska, szalka </a:t>
            </a:r>
            <a:r>
              <a:rPr lang="pl-PL" sz="1800" err="1"/>
              <a:t>Petriego</a:t>
            </a:r>
            <a:r>
              <a:rPr lang="pl-PL" sz="1800" dirty="0"/>
              <a:t>, zlewka 250 ml.</a:t>
            </a:r>
          </a:p>
        </p:txBody>
      </p:sp>
    </p:spTree>
    <p:extLst>
      <p:ext uri="{BB962C8B-B14F-4D97-AF65-F5344CB8AC3E}">
        <p14:creationId xmlns:p14="http://schemas.microsoft.com/office/powerpoint/2010/main" val="1351247176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</Words>
  <Application>Microsoft Office PowerPoint</Application>
  <PresentationFormat>Panoramiczny</PresentationFormat>
  <Paragraphs>261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Consolas</vt:lpstr>
      <vt:lpstr>Neue Haas Grotesk Text Pro</vt:lpstr>
      <vt:lpstr>VanillaVTI</vt:lpstr>
      <vt:lpstr>Czy zawartość żółtka w jajku kurzym zależy od gatunku kury?</vt:lpstr>
      <vt:lpstr>Spis treści</vt:lpstr>
      <vt:lpstr>Wstęp</vt:lpstr>
      <vt:lpstr>Wstęp</vt:lpstr>
      <vt:lpstr>Wstęp - dlaczego żółtko jest ważne?</vt:lpstr>
      <vt:lpstr>Wartości odżywcze żółtka</vt:lpstr>
      <vt:lpstr>Pytanie badawcze</vt:lpstr>
      <vt:lpstr>Hipoteza</vt:lpstr>
      <vt:lpstr>Metoda badawcza</vt:lpstr>
      <vt:lpstr>Pomiar objętości</vt:lpstr>
      <vt:lpstr>Pomiar masy</vt:lpstr>
      <vt:lpstr>Wyniki pomiarów objętości jajek</vt:lpstr>
      <vt:lpstr>Obliczenie średniej objętości jajka</vt:lpstr>
      <vt:lpstr>Obliczenie średniej objętości jajka</vt:lpstr>
      <vt:lpstr>Wyniki pomiarów- masy jajek i żółtek</vt:lpstr>
      <vt:lpstr>Obliczenie średniej masy</vt:lpstr>
      <vt:lpstr>Obliczenie średniej masy jajka</vt:lpstr>
      <vt:lpstr>Obliczenie średniej masy żółtka</vt:lpstr>
      <vt:lpstr>Średnia zawartość żółtka w jajku</vt:lpstr>
      <vt:lpstr>Obliczenie zawartości procentowej  żółtka w jajku (sposób + przykład)</vt:lpstr>
      <vt:lpstr>Prezentacja programu PowerPoint</vt:lpstr>
      <vt:lpstr>Analiza wyników</vt:lpstr>
      <vt:lpstr>Weryfikacja hipotezy</vt:lpstr>
      <vt:lpstr>Wnioski</vt:lpstr>
      <vt:lpstr>Ewaluacja</vt:lpstr>
      <vt:lpstr>Odniesienie do innych badań</vt:lpstr>
      <vt:lpstr>Bibliografia</vt:lpstr>
      <vt:lpstr>Dziękuję za   uwagę      Na zdjęciu ja I Pusia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Elżbieta Bilewicz-Szyrmer</dc:creator>
  <cp:lastModifiedBy>Elzbieta Bilewicz-Szyrmer</cp:lastModifiedBy>
  <cp:revision>1228</cp:revision>
  <dcterms:created xsi:type="dcterms:W3CDTF">2025-05-04T11:11:23Z</dcterms:created>
  <dcterms:modified xsi:type="dcterms:W3CDTF">2025-05-11T16:20:18Z</dcterms:modified>
</cp:coreProperties>
</file>